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5"/>
    <p:sldMasterId id="2147483723" r:id="rId6"/>
  </p:sldMasterIdLst>
  <p:notesMasterIdLst>
    <p:notesMasterId r:id="rId35"/>
  </p:notesMasterIdLst>
  <p:handoutMasterIdLst>
    <p:handoutMasterId r:id="rId36"/>
  </p:handoutMasterIdLst>
  <p:sldIdLst>
    <p:sldId id="638" r:id="rId7"/>
    <p:sldId id="639" r:id="rId8"/>
    <p:sldId id="640" r:id="rId9"/>
    <p:sldId id="641" r:id="rId10"/>
    <p:sldId id="642" r:id="rId11"/>
    <p:sldId id="643" r:id="rId12"/>
    <p:sldId id="644" r:id="rId13"/>
    <p:sldId id="645" r:id="rId14"/>
    <p:sldId id="646" r:id="rId15"/>
    <p:sldId id="647" r:id="rId16"/>
    <p:sldId id="648" r:id="rId17"/>
    <p:sldId id="649" r:id="rId18"/>
    <p:sldId id="650" r:id="rId19"/>
    <p:sldId id="651" r:id="rId20"/>
    <p:sldId id="652" r:id="rId21"/>
    <p:sldId id="653" r:id="rId22"/>
    <p:sldId id="654" r:id="rId23"/>
    <p:sldId id="655" r:id="rId24"/>
    <p:sldId id="656" r:id="rId25"/>
    <p:sldId id="657" r:id="rId26"/>
    <p:sldId id="658" r:id="rId27"/>
    <p:sldId id="659" r:id="rId28"/>
    <p:sldId id="660" r:id="rId29"/>
    <p:sldId id="661" r:id="rId30"/>
    <p:sldId id="662" r:id="rId31"/>
    <p:sldId id="663" r:id="rId32"/>
    <p:sldId id="664" r:id="rId33"/>
    <p:sldId id="665" r:id="rId34"/>
  </p:sldIdLst>
  <p:sldSz cx="9144000" cy="6858000" type="screen4x3"/>
  <p:notesSz cx="6797675" cy="9926638"/>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5pPr>
    <a:lvl6pPr marL="2286000" algn="l" defTabSz="914400" rtl="0" eaLnBrk="1" latinLnBrk="0" hangingPunct="1">
      <a:defRPr sz="2400" kern="1200">
        <a:solidFill>
          <a:schemeClr val="tx1"/>
        </a:solidFill>
        <a:latin typeface="Arial" charset="0"/>
        <a:ea typeface="ＭＳ Ｐゴシック" pitchFamily="-124" charset="-128"/>
        <a:cs typeface="+mn-cs"/>
      </a:defRPr>
    </a:lvl6pPr>
    <a:lvl7pPr marL="2743200" algn="l" defTabSz="914400" rtl="0" eaLnBrk="1" latinLnBrk="0" hangingPunct="1">
      <a:defRPr sz="2400" kern="1200">
        <a:solidFill>
          <a:schemeClr val="tx1"/>
        </a:solidFill>
        <a:latin typeface="Arial" charset="0"/>
        <a:ea typeface="ＭＳ Ｐゴシック" pitchFamily="-124" charset="-128"/>
        <a:cs typeface="+mn-cs"/>
      </a:defRPr>
    </a:lvl7pPr>
    <a:lvl8pPr marL="3200400" algn="l" defTabSz="914400" rtl="0" eaLnBrk="1" latinLnBrk="0" hangingPunct="1">
      <a:defRPr sz="2400" kern="1200">
        <a:solidFill>
          <a:schemeClr val="tx1"/>
        </a:solidFill>
        <a:latin typeface="Arial" charset="0"/>
        <a:ea typeface="ＭＳ Ｐゴシック" pitchFamily="-124" charset="-128"/>
        <a:cs typeface="+mn-cs"/>
      </a:defRPr>
    </a:lvl8pPr>
    <a:lvl9pPr marL="3657600" algn="l" defTabSz="914400" rtl="0" eaLnBrk="1" latinLnBrk="0" hangingPunct="1">
      <a:defRPr sz="2400" kern="1200">
        <a:solidFill>
          <a:schemeClr val="tx1"/>
        </a:solidFill>
        <a:latin typeface="Arial" charset="0"/>
        <a:ea typeface="ＭＳ Ｐゴシック" pitchFamily="-12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OOSNAM, Clinton" initials="WC" lastIdx="1" clrIdx="0">
    <p:extLst>
      <p:ext uri="{19B8F6BF-5375-455C-9EA6-DF929625EA0E}">
        <p15:presenceInfo xmlns:p15="http://schemas.microsoft.com/office/powerpoint/2012/main" userId="S-1-5-21-2548343187-3005953052-3739400866-59276" providerId="AD"/>
      </p:ext>
    </p:extLst>
  </p:cmAuthor>
  <p:cmAuthor id="2" name="WYNANDS, Tracy" initials="WT" lastIdx="2" clrIdx="1">
    <p:extLst>
      <p:ext uri="{19B8F6BF-5375-455C-9EA6-DF929625EA0E}">
        <p15:presenceInfo xmlns:p15="http://schemas.microsoft.com/office/powerpoint/2012/main" userId="S-1-5-21-2548343187-3005953052-3739400866-576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7D7F"/>
    <a:srgbClr val="A02A1D"/>
    <a:srgbClr val="49405D"/>
    <a:srgbClr val="C1531B"/>
    <a:srgbClr val="0429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51" autoAdjust="0"/>
    <p:restoredTop sz="83372" autoAdjust="0"/>
  </p:normalViewPr>
  <p:slideViewPr>
    <p:cSldViewPr>
      <p:cViewPr varScale="1">
        <p:scale>
          <a:sx n="68" d="100"/>
          <a:sy n="68" d="100"/>
        </p:scale>
        <p:origin x="1950" y="54"/>
      </p:cViewPr>
      <p:guideLst>
        <p:guide orient="horz" pos="2160"/>
        <p:guide pos="2880"/>
      </p:guideLst>
    </p:cSldViewPr>
  </p:slideViewPr>
  <p:outlineViewPr>
    <p:cViewPr>
      <p:scale>
        <a:sx n="33" d="100"/>
        <a:sy n="33" d="100"/>
      </p:scale>
      <p:origin x="0" y="-280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4026" y="6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9252CB90-8EE4-4A53-A71A-793E1FEE6F21}" type="datetimeFigureOut">
              <a:rPr lang="en-AU" smtClean="0"/>
              <a:t>13/08/2019</a:t>
            </a:fld>
            <a:endParaRPr lang="en-AU"/>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D3D2436D-9620-40DF-B67B-D2C21934DF6E}" type="slidenum">
              <a:rPr lang="en-AU" smtClean="0"/>
              <a:t>‹#›</a:t>
            </a:fld>
            <a:endParaRPr lang="en-AU"/>
          </a:p>
        </p:txBody>
      </p:sp>
    </p:spTree>
    <p:extLst>
      <p:ext uri="{BB962C8B-B14F-4D97-AF65-F5344CB8AC3E}">
        <p14:creationId xmlns:p14="http://schemas.microsoft.com/office/powerpoint/2010/main" val="39228352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pPr>
              <a:defRPr/>
            </a:pPr>
            <a:endParaRPr lang="en-AU"/>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pPr>
              <a:defRPr/>
            </a:pPr>
            <a:fld id="{6CBFC4B7-690C-49E7-B546-F590042CAEDE}" type="datetimeFigureOut">
              <a:rPr lang="en-AU"/>
              <a:pPr>
                <a:defRPr/>
              </a:pPr>
              <a:t>13/08/2019</a:t>
            </a:fld>
            <a:endParaRPr lang="en-AU"/>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AU" noProof="0" smtClean="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smtClean="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pPr>
              <a:defRPr/>
            </a:pPr>
            <a:endParaRPr lang="en-AU"/>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pPr>
              <a:defRPr/>
            </a:pPr>
            <a:fld id="{6E2EE5A4-A1FE-4A33-9EDF-C05CFFD626FB}" type="slidenum">
              <a:rPr lang="en-AU"/>
              <a:pPr>
                <a:defRPr/>
              </a:pPr>
              <a:t>‹#›</a:t>
            </a:fld>
            <a:endParaRPr lang="en-AU"/>
          </a:p>
        </p:txBody>
      </p:sp>
    </p:spTree>
    <p:extLst>
      <p:ext uri="{BB962C8B-B14F-4D97-AF65-F5344CB8AC3E}">
        <p14:creationId xmlns:p14="http://schemas.microsoft.com/office/powerpoint/2010/main" val="35662180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ltLang="en-US" sz="1200" b="0" dirty="0" smtClean="0">
              <a:solidFill>
                <a:srgbClr val="0000FF"/>
              </a:solidFill>
            </a:endParaRPr>
          </a:p>
          <a:p>
            <a:endParaRPr lang="en-AU" dirty="0"/>
          </a:p>
        </p:txBody>
      </p:sp>
      <p:sp>
        <p:nvSpPr>
          <p:cNvPr id="4" name="Slide Number Placeholder 3"/>
          <p:cNvSpPr>
            <a:spLocks noGrp="1"/>
          </p:cNvSpPr>
          <p:nvPr>
            <p:ph type="sldNum" sz="quarter" idx="10"/>
          </p:nvPr>
        </p:nvSpPr>
        <p:spPr/>
        <p:txBody>
          <a:bodyPr/>
          <a:lstStyle/>
          <a:p>
            <a:fld id="{AE8D4B3B-7D4C-4849-956A-2FF62D447998}" type="slidenum">
              <a:rPr lang="en-AU" smtClean="0"/>
              <a:t>1</a:t>
            </a:fld>
            <a:endParaRPr lang="en-AU" dirty="0"/>
          </a:p>
        </p:txBody>
      </p:sp>
    </p:spTree>
    <p:extLst>
      <p:ext uri="{BB962C8B-B14F-4D97-AF65-F5344CB8AC3E}">
        <p14:creationId xmlns:p14="http://schemas.microsoft.com/office/powerpoint/2010/main" val="2323658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Compared with above ground miners, the cross shift changes in </a:t>
            </a:r>
            <a:r>
              <a:rPr lang="en-AU" dirty="0" smtClean="0"/>
              <a:t>FEV</a:t>
            </a:r>
            <a:r>
              <a:rPr lang="en-AU" baseline="-25000" dirty="0" smtClean="0"/>
              <a:t>1</a:t>
            </a:r>
            <a:r>
              <a:rPr lang="en-AU" dirty="0" smtClean="0"/>
              <a:t>were </a:t>
            </a:r>
            <a:r>
              <a:rPr lang="en-AU" dirty="0"/>
              <a:t>significantly greater in underground miners after adjusting for smoking status, total years in mining industry and shift on swing.</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940081-9740-4BD1-B609-892F6EDC6A1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ＭＳ Ｐゴシック" pitchFamily="-12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AU" sz="1200" b="0" i="0" u="none" strike="noStrike" kern="1200" cap="none" spc="0" normalizeH="0" baseline="0" noProof="0">
              <a:ln>
                <a:noFill/>
              </a:ln>
              <a:solidFill>
                <a:prstClr val="black"/>
              </a:solidFill>
              <a:effectLst/>
              <a:uLnTx/>
              <a:uFillTx/>
              <a:latin typeface="Calibri" panose="020F0502020204030204"/>
              <a:ea typeface="ＭＳ Ｐゴシック" pitchFamily="-124" charset="-128"/>
              <a:cs typeface="+mn-cs"/>
            </a:endParaRPr>
          </a:p>
        </p:txBody>
      </p:sp>
    </p:spTree>
    <p:extLst>
      <p:ext uri="{BB962C8B-B14F-4D97-AF65-F5344CB8AC3E}">
        <p14:creationId xmlns:p14="http://schemas.microsoft.com/office/powerpoint/2010/main" val="2769382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Elemental carbon after </a:t>
            </a:r>
            <a:r>
              <a:rPr lang="en-AU" dirty="0"/>
              <a:t>adjusting for smoking status, total years in mining industry and shift on swing, was statistically significantly negatively associated with cross shift changes in FEV</a:t>
            </a:r>
            <a:r>
              <a:rPr lang="en-AU" baseline="-25000" dirty="0"/>
              <a:t>1 </a:t>
            </a:r>
            <a:r>
              <a:rPr lang="en-AU" dirty="0" smtClean="0"/>
              <a:t>and </a:t>
            </a:r>
            <a:r>
              <a:rPr lang="en-AU" dirty="0"/>
              <a:t>changes in </a:t>
            </a:r>
            <a:r>
              <a:rPr lang="en-AU" dirty="0" smtClean="0"/>
              <a:t>FEV</a:t>
            </a:r>
            <a:r>
              <a:rPr lang="en-AU" baseline="-25000" dirty="0" smtClean="0"/>
              <a:t>1</a:t>
            </a:r>
            <a:r>
              <a:rPr lang="en-AU" dirty="0" smtClean="0"/>
              <a:t>/FVC. </a:t>
            </a:r>
            <a:r>
              <a:rPr lang="en-AU" dirty="0"/>
              <a:t>So, with every tenfold increase in </a:t>
            </a:r>
            <a:r>
              <a:rPr lang="en-AU" dirty="0" smtClean="0"/>
              <a:t>EC, </a:t>
            </a:r>
            <a:r>
              <a:rPr lang="en-AU" dirty="0"/>
              <a:t>the cross shift change in FEV</a:t>
            </a:r>
            <a:r>
              <a:rPr lang="en-AU" baseline="-25000" dirty="0"/>
              <a:t>1</a:t>
            </a:r>
            <a:r>
              <a:rPr lang="en-AU" dirty="0"/>
              <a:t> decreased by </a:t>
            </a:r>
            <a:r>
              <a:rPr lang="en-AU" dirty="0" smtClean="0"/>
              <a:t>0.58%. </a:t>
            </a:r>
          </a:p>
          <a:p>
            <a:endParaRPr lang="en-AU" dirty="0"/>
          </a:p>
          <a:p>
            <a:r>
              <a:rPr lang="en-AU" dirty="0" smtClean="0"/>
              <a:t>Exposure </a:t>
            </a:r>
            <a:r>
              <a:rPr lang="en-AU" dirty="0"/>
              <a:t>to NO</a:t>
            </a:r>
            <a:r>
              <a:rPr lang="en-AU" baseline="-25000" dirty="0"/>
              <a:t>x </a:t>
            </a:r>
            <a:r>
              <a:rPr lang="en-AU" dirty="0"/>
              <a:t>(</a:t>
            </a:r>
            <a:r>
              <a:rPr lang="en-AU" dirty="0" err="1"/>
              <a:t>μg</a:t>
            </a:r>
            <a:r>
              <a:rPr lang="en-AU" dirty="0"/>
              <a:t>/m</a:t>
            </a:r>
            <a:r>
              <a:rPr lang="en-AU" baseline="30000" dirty="0"/>
              <a:t>3</a:t>
            </a:r>
            <a:r>
              <a:rPr lang="en-AU" dirty="0"/>
              <a:t>)</a:t>
            </a:r>
            <a:r>
              <a:rPr lang="en-AU" baseline="-25000" dirty="0"/>
              <a:t> </a:t>
            </a:r>
            <a:r>
              <a:rPr lang="en-AU" dirty="0"/>
              <a:t>was also negatively associated with the changes in FEV</a:t>
            </a:r>
            <a:r>
              <a:rPr lang="en-AU" baseline="-25000" dirty="0"/>
              <a:t>1</a:t>
            </a:r>
            <a:r>
              <a:rPr lang="en-AU" dirty="0"/>
              <a:t>, wherein with every tenfold increase in NO</a:t>
            </a:r>
            <a:r>
              <a:rPr lang="en-AU" baseline="-25000" dirty="0"/>
              <a:t>x </a:t>
            </a:r>
            <a:r>
              <a:rPr lang="en-AU" dirty="0"/>
              <a:t>the cross shift change in FEV</a:t>
            </a:r>
            <a:r>
              <a:rPr lang="en-AU" baseline="-25000" dirty="0"/>
              <a:t>1</a:t>
            </a:r>
            <a:r>
              <a:rPr lang="en-AU" dirty="0"/>
              <a:t> decreased by </a:t>
            </a:r>
            <a:r>
              <a:rPr lang="en-AU" dirty="0" smtClean="0"/>
              <a:t>1.41</a:t>
            </a:r>
            <a:r>
              <a:rPr lang="en-AU" dirty="0"/>
              <a:t>%. </a:t>
            </a:r>
            <a:endParaRPr lang="en-AU" dirty="0" smtClean="0"/>
          </a:p>
          <a:p>
            <a:endParaRPr lang="en-AU" dirty="0"/>
          </a:p>
          <a:p>
            <a:r>
              <a:rPr lang="en-AU" dirty="0" smtClean="0"/>
              <a:t>Similarly, particle number and LDSA were significantly associated with a cross shift decrease in FEV1/FVC</a:t>
            </a:r>
            <a:r>
              <a:rPr lang="en-AU" smtClean="0"/>
              <a:t>. </a:t>
            </a: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940081-9740-4BD1-B609-892F6EDC6A1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ＭＳ Ｐゴシック" pitchFamily="-12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AU" sz="1200" b="0" i="0" u="none" strike="noStrike" kern="1200" cap="none" spc="0" normalizeH="0" baseline="0" noProof="0">
              <a:ln>
                <a:noFill/>
              </a:ln>
              <a:solidFill>
                <a:prstClr val="black"/>
              </a:solidFill>
              <a:effectLst/>
              <a:uLnTx/>
              <a:uFillTx/>
              <a:latin typeface="Calibri" panose="020F0502020204030204"/>
              <a:ea typeface="ＭＳ Ｐゴシック" pitchFamily="-124" charset="-128"/>
              <a:cs typeface="+mn-cs"/>
            </a:endParaRPr>
          </a:p>
        </p:txBody>
      </p:sp>
    </p:spTree>
    <p:extLst>
      <p:ext uri="{BB962C8B-B14F-4D97-AF65-F5344CB8AC3E}">
        <p14:creationId xmlns:p14="http://schemas.microsoft.com/office/powerpoint/2010/main" val="1620086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Pre and post-shift urinary 1-AP and pre-shift urinary 1-OHP did not vary statistically significantly by smoking status. However, post-shift urinary 1-OHP did vary statistically significantly by smoking status. Post-shift Urinary 1-OHP was statistically significantly higher among current smokers than former and never smoking miners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940081-9740-4BD1-B609-892F6EDC6A1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ＭＳ Ｐゴシック" pitchFamily="-12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AU" sz="1200" b="0" i="0" u="none" strike="noStrike" kern="1200" cap="none" spc="0" normalizeH="0" baseline="0" noProof="0">
              <a:ln>
                <a:noFill/>
              </a:ln>
              <a:solidFill>
                <a:prstClr val="black"/>
              </a:solidFill>
              <a:effectLst/>
              <a:uLnTx/>
              <a:uFillTx/>
              <a:latin typeface="Calibri" panose="020F0502020204030204"/>
              <a:ea typeface="ＭＳ Ｐゴシック" pitchFamily="-124" charset="-128"/>
              <a:cs typeface="+mn-cs"/>
            </a:endParaRPr>
          </a:p>
        </p:txBody>
      </p:sp>
    </p:spTree>
    <p:extLst>
      <p:ext uri="{BB962C8B-B14F-4D97-AF65-F5344CB8AC3E}">
        <p14:creationId xmlns:p14="http://schemas.microsoft.com/office/powerpoint/2010/main" val="80237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Both the pre-shift and post-shift median concentration of 1-AP in underground miners was statistically significantly higher than that of the above ground miners. Furthermore, underground miners’ median concentration of 1-AP increased significantly across the working shift, while above ground miners’ median concentration of 1-AP did not. </a:t>
            </a:r>
            <a:endParaRPr lang="en-AU" dirty="0" smtClean="0"/>
          </a:p>
          <a:p>
            <a:endParaRPr lang="en-AU" dirty="0"/>
          </a:p>
          <a:p>
            <a:r>
              <a:rPr lang="en-AU" dirty="0" smtClean="0"/>
              <a:t>For </a:t>
            </a:r>
            <a:r>
              <a:rPr lang="en-AU" dirty="0"/>
              <a:t>1-OHP, the median concentration between underground miners and above ground miners was statistically significantly different at the end of shift. Furthermore, there was a statistically significant increase in the concentration 1-OHP across the shift in underground miners. </a:t>
            </a:r>
            <a:endParaRPr lang="en-AU" dirty="0" smtClean="0"/>
          </a:p>
          <a:p>
            <a:endParaRPr lang="en-AU" dirty="0"/>
          </a:p>
          <a:p>
            <a:r>
              <a:rPr lang="en-AU" dirty="0" smtClean="0"/>
              <a:t>The </a:t>
            </a:r>
            <a:r>
              <a:rPr lang="en-AU" dirty="0"/>
              <a:t>changes in 1-AP and 1-OHP across a working shift in above ground miners were not statistically significant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940081-9740-4BD1-B609-892F6EDC6A1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ＭＳ Ｐゴシック" pitchFamily="-12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AU" sz="1200" b="0" i="0" u="none" strike="noStrike" kern="1200" cap="none" spc="0" normalizeH="0" baseline="0" noProof="0">
              <a:ln>
                <a:noFill/>
              </a:ln>
              <a:solidFill>
                <a:prstClr val="black"/>
              </a:solidFill>
              <a:effectLst/>
              <a:uLnTx/>
              <a:uFillTx/>
              <a:latin typeface="Calibri" panose="020F0502020204030204"/>
              <a:ea typeface="ＭＳ Ｐゴシック" pitchFamily="-124" charset="-128"/>
              <a:cs typeface="+mn-cs"/>
            </a:endParaRPr>
          </a:p>
        </p:txBody>
      </p:sp>
    </p:spTree>
    <p:extLst>
      <p:ext uri="{BB962C8B-B14F-4D97-AF65-F5344CB8AC3E}">
        <p14:creationId xmlns:p14="http://schemas.microsoft.com/office/powerpoint/2010/main" val="1122074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Compared with the pre-shift, the level of 1-AP and 1-OHP was statistically significantly increased at the post-shift. </a:t>
            </a:r>
            <a:endParaRPr lang="en-AU" dirty="0" smtClean="0"/>
          </a:p>
          <a:p>
            <a:endParaRPr lang="en-AU" dirty="0"/>
          </a:p>
          <a:p>
            <a:r>
              <a:rPr lang="en-AU" dirty="0" smtClean="0"/>
              <a:t>The </a:t>
            </a:r>
            <a:r>
              <a:rPr lang="en-AU" dirty="0"/>
              <a:t>positive associations between EC and 1-AP were statistically significant when controlled for participants’ age, sex, BMI, smoking status, years in mining and shift on swing. </a:t>
            </a:r>
            <a:r>
              <a:rPr lang="en-AU" dirty="0" smtClean="0"/>
              <a:t>For every </a:t>
            </a:r>
            <a:r>
              <a:rPr lang="en-AU" dirty="0"/>
              <a:t>10-fold increase in EC led to a 2.63 (10</a:t>
            </a:r>
            <a:r>
              <a:rPr lang="en-AU" baseline="30000" dirty="0"/>
              <a:t>0.42</a:t>
            </a:r>
            <a:r>
              <a:rPr lang="en-AU" dirty="0"/>
              <a:t>) times increase in 1-AP. However, the association between 1-OHP and EC was not statistically significant after adjusting for confounding factors. Furthermore, current smoking was statistically </a:t>
            </a:r>
            <a:r>
              <a:rPr lang="en-AU" dirty="0" smtClean="0"/>
              <a:t>significantly </a:t>
            </a:r>
            <a:r>
              <a:rPr lang="en-AU" dirty="0"/>
              <a:t>associated with an increase in </a:t>
            </a:r>
            <a:r>
              <a:rPr lang="en-AU" dirty="0" smtClean="0"/>
              <a:t>1-OHP </a:t>
            </a:r>
            <a:r>
              <a:rPr lang="en-AU" dirty="0"/>
              <a:t>but not 1-AP.</a:t>
            </a:r>
          </a:p>
          <a:p>
            <a:endParaRPr lang="en-AU" dirty="0"/>
          </a:p>
          <a:p>
            <a:r>
              <a:rPr lang="en-AU" dirty="0"/>
              <a:t>We also found both urinary biomarkers positively associated with the concentration of VOCs. For every 10-fold increase in VOCs the level of 1-AP increased by 15.14 </a:t>
            </a:r>
            <a:r>
              <a:rPr lang="en-AU" dirty="0" smtClean="0"/>
              <a:t>times </a:t>
            </a:r>
            <a:r>
              <a:rPr lang="en-AU" dirty="0"/>
              <a:t>and 1-OHP by </a:t>
            </a:r>
            <a:r>
              <a:rPr lang="en-AU" dirty="0" smtClean="0"/>
              <a:t>0.51 </a:t>
            </a:r>
            <a:r>
              <a:rPr lang="en-AU" dirty="0"/>
              <a:t>times</a:t>
            </a:r>
            <a:r>
              <a:rPr lang="en-AU" dirty="0" smtClean="0"/>
              <a:t>.</a:t>
            </a:r>
          </a:p>
          <a:p>
            <a:endParaRPr lang="en-AU" dirty="0"/>
          </a:p>
          <a:p>
            <a:r>
              <a:rPr lang="en-AU" dirty="0" smtClean="0"/>
              <a:t>We also found a </a:t>
            </a:r>
            <a:r>
              <a:rPr lang="en-AU" dirty="0"/>
              <a:t>statistically significant association between particle number and </a:t>
            </a:r>
            <a:r>
              <a:rPr lang="en-AU" dirty="0" smtClean="0"/>
              <a:t>1-OHP. </a:t>
            </a:r>
            <a:r>
              <a:rPr lang="en-AU" dirty="0"/>
              <a:t>For every 10-fold increase in particle number there was a corresponding 1.51 times increase in 1-OHP. Similarly, current smoking had a positive association with 1-OHP, but not with </a:t>
            </a:r>
            <a:r>
              <a:rPr lang="en-AU" dirty="0" smtClean="0"/>
              <a:t>1-AP</a:t>
            </a: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940081-9740-4BD1-B609-892F6EDC6A1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ＭＳ Ｐゴシック" pitchFamily="-12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AU" sz="1200" b="0" i="0" u="none" strike="noStrike" kern="1200" cap="none" spc="0" normalizeH="0" baseline="0" noProof="0">
              <a:ln>
                <a:noFill/>
              </a:ln>
              <a:solidFill>
                <a:prstClr val="black"/>
              </a:solidFill>
              <a:effectLst/>
              <a:uLnTx/>
              <a:uFillTx/>
              <a:latin typeface="Calibri" panose="020F0502020204030204"/>
              <a:ea typeface="ＭＳ Ｐゴシック" pitchFamily="-124" charset="-128"/>
              <a:cs typeface="+mn-cs"/>
            </a:endParaRPr>
          </a:p>
        </p:txBody>
      </p:sp>
    </p:spTree>
    <p:extLst>
      <p:ext uri="{BB962C8B-B14F-4D97-AF65-F5344CB8AC3E}">
        <p14:creationId xmlns:p14="http://schemas.microsoft.com/office/powerpoint/2010/main" val="2467826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6F069AF-44D2-4C6D-AE48-1E7D6A984571}" type="slidenum">
              <a:rPr lang="en-AU" smtClean="0"/>
              <a:t>2</a:t>
            </a:fld>
            <a:endParaRPr lang="en-AU" dirty="0"/>
          </a:p>
        </p:txBody>
      </p:sp>
    </p:spTree>
    <p:extLst>
      <p:ext uri="{BB962C8B-B14F-4D97-AF65-F5344CB8AC3E}">
        <p14:creationId xmlns:p14="http://schemas.microsoft.com/office/powerpoint/2010/main" val="3210156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29809A-911B-411F-8F91-FD337EAB4F10}"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ＭＳ Ｐゴシック" pitchFamily="-12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a:ln>
                <a:noFill/>
              </a:ln>
              <a:solidFill>
                <a:prstClr val="black"/>
              </a:solidFill>
              <a:effectLst/>
              <a:uLnTx/>
              <a:uFillTx/>
              <a:latin typeface="Calibri" panose="020F0502020204030204"/>
              <a:ea typeface="ＭＳ Ｐゴシック" pitchFamily="-124" charset="-128"/>
              <a:cs typeface="+mn-cs"/>
            </a:endParaRPr>
          </a:p>
        </p:txBody>
      </p:sp>
    </p:spTree>
    <p:extLst>
      <p:ext uri="{BB962C8B-B14F-4D97-AF65-F5344CB8AC3E}">
        <p14:creationId xmlns:p14="http://schemas.microsoft.com/office/powerpoint/2010/main" val="1503956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Overweight and obese higher than in Australian population – where 2/3rds of adults are overweight or obese</a:t>
            </a:r>
          </a:p>
          <a:p>
            <a:endParaRPr lang="en-AU" dirty="0"/>
          </a:p>
          <a:p>
            <a:r>
              <a:rPr lang="en-AU" dirty="0" smtClean="0"/>
              <a:t>Levels of smoking higher in miners too than Australian population (14.5% overall of 17% among Males).</a:t>
            </a: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940081-9740-4BD1-B609-892F6EDC6A1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ＭＳ Ｐゴシック" pitchFamily="-12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AU" sz="1200" b="0" i="0" u="none" strike="noStrike" kern="1200" cap="none" spc="0" normalizeH="0" baseline="0" noProof="0">
              <a:ln>
                <a:noFill/>
              </a:ln>
              <a:solidFill>
                <a:prstClr val="black"/>
              </a:solidFill>
              <a:effectLst/>
              <a:uLnTx/>
              <a:uFillTx/>
              <a:latin typeface="Calibri" panose="020F0502020204030204"/>
              <a:ea typeface="ＭＳ Ｐゴシック" pitchFamily="-124" charset="-128"/>
              <a:cs typeface="+mn-cs"/>
            </a:endParaRPr>
          </a:p>
        </p:txBody>
      </p:sp>
    </p:spTree>
    <p:extLst>
      <p:ext uri="{BB962C8B-B14F-4D97-AF65-F5344CB8AC3E}">
        <p14:creationId xmlns:p14="http://schemas.microsoft.com/office/powerpoint/2010/main" val="3975716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Exposure levels were higher all measures in underground compared with above ground miners.</a:t>
            </a:r>
          </a:p>
          <a:p>
            <a:endParaRPr lang="en-AU" dirty="0"/>
          </a:p>
          <a:p>
            <a:r>
              <a:rPr lang="en-AU" dirty="0" smtClean="0"/>
              <a:t>There was no difference in exposure between day and night shift. </a:t>
            </a: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940081-9740-4BD1-B609-892F6EDC6A1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ＭＳ Ｐゴシック" pitchFamily="-12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AU" sz="1200" b="0" i="0" u="none" strike="noStrike" kern="1200" cap="none" spc="0" normalizeH="0" baseline="0" noProof="0">
              <a:ln>
                <a:noFill/>
              </a:ln>
              <a:solidFill>
                <a:prstClr val="black"/>
              </a:solidFill>
              <a:effectLst/>
              <a:uLnTx/>
              <a:uFillTx/>
              <a:latin typeface="Calibri" panose="020F0502020204030204"/>
              <a:ea typeface="ＭＳ Ｐゴシック" pitchFamily="-124" charset="-128"/>
              <a:cs typeface="+mn-cs"/>
            </a:endParaRPr>
          </a:p>
        </p:txBody>
      </p:sp>
    </p:spTree>
    <p:extLst>
      <p:ext uri="{BB962C8B-B14F-4D97-AF65-F5344CB8AC3E}">
        <p14:creationId xmlns:p14="http://schemas.microsoft.com/office/powerpoint/2010/main" val="3701282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smtClean="0"/>
              <a:t>These were the three highest jobs n terms of exposure to EC. </a:t>
            </a:r>
          </a:p>
          <a:p>
            <a:r>
              <a:rPr lang="en-AU" altLang="en-US" smtClean="0"/>
              <a:t>Jobs with the highest exposure to VOCs were jumbo operators, nippers and boilermakers.</a:t>
            </a:r>
          </a:p>
          <a:p>
            <a:r>
              <a:rPr lang="en-AU" altLang="en-US" smtClean="0"/>
              <a:t>jobs with the highest exposure to NO</a:t>
            </a:r>
            <a:r>
              <a:rPr lang="en-AU" altLang="en-US" baseline="-25000" smtClean="0"/>
              <a:t>x</a:t>
            </a:r>
            <a:r>
              <a:rPr lang="en-AU" altLang="en-US" smtClean="0"/>
              <a:t> were service crew operators, bogger operators and nippers; jobs with the highest exposure to particle number were service crew operators, drillers or offsiders and nippers. </a:t>
            </a:r>
          </a:p>
          <a:p>
            <a:endParaRPr lang="en-AU" altLang="en-US" smtClean="0"/>
          </a:p>
          <a:p>
            <a:r>
              <a:rPr lang="en-AU" altLang="en-US" smtClean="0"/>
              <a:t>. There was little change in exposure to particle size across the different jobs </a:t>
            </a:r>
          </a:p>
          <a:p>
            <a:endParaRPr lang="en-AU" altLang="en-US" smtClean="0"/>
          </a:p>
          <a:p>
            <a:r>
              <a:rPr lang="en-AU" altLang="en-US" smtClean="0"/>
              <a:t>NB – the AIOH exposure standard for diesel is 100 um over a 12 hour shift</a:t>
            </a: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0915535-4767-45FC-BA4C-FA95E49630E3}" type="slidenum">
              <a:rPr kumimoji="0" lang="en-AU" altLang="en-US" sz="1200" b="0" i="0" u="none" strike="noStrike" kern="1200" cap="none" spc="0" normalizeH="0" baseline="0" noProof="0" smtClean="0">
                <a:ln>
                  <a:noFill/>
                </a:ln>
                <a:solidFill>
                  <a:srgbClr val="000000"/>
                </a:solidFill>
                <a:effectLst/>
                <a:uLnTx/>
                <a:uFillTx/>
                <a:latin typeface="Calibri" panose="020F0502020204030204" pitchFamily="34" charset="0"/>
                <a:ea typeface="ＭＳ Ｐゴシック" pitchFamily="-12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AU" altLang="en-US" sz="1200" b="0" i="0" u="none" strike="noStrike" kern="1200" cap="none" spc="0" normalizeH="0" baseline="0" noProof="0" smtClean="0">
              <a:ln>
                <a:noFill/>
              </a:ln>
              <a:solidFill>
                <a:srgbClr val="000000"/>
              </a:solidFill>
              <a:effectLst/>
              <a:uLnTx/>
              <a:uFillTx/>
              <a:latin typeface="Calibri" panose="020F0502020204030204" pitchFamily="34" charset="0"/>
              <a:ea typeface="ＭＳ Ｐゴシック" pitchFamily="-124" charset="-128"/>
              <a:cs typeface="+mn-cs"/>
            </a:endParaRPr>
          </a:p>
        </p:txBody>
      </p:sp>
    </p:spTree>
    <p:extLst>
      <p:ext uri="{BB962C8B-B14F-4D97-AF65-F5344CB8AC3E}">
        <p14:creationId xmlns:p14="http://schemas.microsoft.com/office/powerpoint/2010/main" val="3078346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There were no statistically significant differences in the pre or post shift </a:t>
            </a:r>
            <a:r>
              <a:rPr lang="en-AU" dirty="0" smtClean="0"/>
              <a:t>mean FEV</a:t>
            </a:r>
            <a:r>
              <a:rPr lang="en-AU" baseline="-25000" dirty="0" smtClean="0"/>
              <a:t>1</a:t>
            </a:r>
            <a:r>
              <a:rPr lang="en-AU" dirty="0"/>
              <a:t>, </a:t>
            </a:r>
            <a:r>
              <a:rPr lang="en-AU" dirty="0" smtClean="0"/>
              <a:t>between </a:t>
            </a:r>
            <a:r>
              <a:rPr lang="en-AU" dirty="0"/>
              <a:t>underground and above ground miners. However, the cross-shift decreases </a:t>
            </a:r>
            <a:r>
              <a:rPr lang="en-AU" dirty="0" smtClean="0"/>
              <a:t>(percent difference in FEV</a:t>
            </a:r>
            <a:r>
              <a:rPr lang="en-AU" baseline="-25000" dirty="0" smtClean="0"/>
              <a:t>1 </a:t>
            </a:r>
            <a:r>
              <a:rPr lang="en-AU" dirty="0" smtClean="0"/>
              <a:t>among </a:t>
            </a:r>
            <a:r>
              <a:rPr lang="en-AU" dirty="0"/>
              <a:t>underground miners were statistically significantly larger than those of above ground </a:t>
            </a:r>
            <a:r>
              <a:rPr lang="en-AU" dirty="0" smtClean="0"/>
              <a:t>miners</a:t>
            </a:r>
          </a:p>
          <a:p>
            <a:endParaRPr lang="en-AU" dirty="0"/>
          </a:p>
          <a:p>
            <a:r>
              <a:rPr lang="en-AU" dirty="0" smtClean="0"/>
              <a:t>For mean FEV1 there was a decrease of 100 </a:t>
            </a:r>
            <a:r>
              <a:rPr lang="en-AU" dirty="0" err="1" smtClean="0"/>
              <a:t>mls</a:t>
            </a:r>
            <a:r>
              <a:rPr lang="en-AU" dirty="0" smtClean="0"/>
              <a:t> across the working shift in underground miners, equating to a 2.65% reduction. </a:t>
            </a: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940081-9740-4BD1-B609-892F6EDC6A1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ＭＳ Ｐゴシック" pitchFamily="-12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AU" sz="1200" b="0" i="0" u="none" strike="noStrike" kern="1200" cap="none" spc="0" normalizeH="0" baseline="0" noProof="0">
              <a:ln>
                <a:noFill/>
              </a:ln>
              <a:solidFill>
                <a:prstClr val="black"/>
              </a:solidFill>
              <a:effectLst/>
              <a:uLnTx/>
              <a:uFillTx/>
              <a:latin typeface="Calibri" panose="020F0502020204030204"/>
              <a:ea typeface="ＭＳ Ｐゴシック" pitchFamily="-124" charset="-128"/>
              <a:cs typeface="+mn-cs"/>
            </a:endParaRPr>
          </a:p>
        </p:txBody>
      </p:sp>
    </p:spTree>
    <p:extLst>
      <p:ext uri="{BB962C8B-B14F-4D97-AF65-F5344CB8AC3E}">
        <p14:creationId xmlns:p14="http://schemas.microsoft.com/office/powerpoint/2010/main" val="1250339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There </a:t>
            </a:r>
            <a:r>
              <a:rPr lang="en-AU" dirty="0"/>
              <a:t>were no statistically significant differences in the pre or post shift mean </a:t>
            </a:r>
            <a:r>
              <a:rPr lang="en-AU" dirty="0" smtClean="0"/>
              <a:t>FVC or cross shift decreases, </a:t>
            </a:r>
            <a:r>
              <a:rPr lang="en-AU" dirty="0"/>
              <a:t>between underground and above ground miners.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940081-9740-4BD1-B609-892F6EDC6A1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ＭＳ Ｐゴシック" pitchFamily="-12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a:ln>
                <a:noFill/>
              </a:ln>
              <a:solidFill>
                <a:prstClr val="black"/>
              </a:solidFill>
              <a:effectLst/>
              <a:uLnTx/>
              <a:uFillTx/>
              <a:latin typeface="Calibri" panose="020F0502020204030204"/>
              <a:ea typeface="ＭＳ Ｐゴシック" pitchFamily="-124" charset="-128"/>
              <a:cs typeface="+mn-cs"/>
            </a:endParaRPr>
          </a:p>
        </p:txBody>
      </p:sp>
    </p:spTree>
    <p:extLst>
      <p:ext uri="{BB962C8B-B14F-4D97-AF65-F5344CB8AC3E}">
        <p14:creationId xmlns:p14="http://schemas.microsoft.com/office/powerpoint/2010/main" val="2786881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There were no statistically significant differences in the pre or post shift mean </a:t>
            </a:r>
            <a:r>
              <a:rPr lang="en-AU" dirty="0" smtClean="0"/>
              <a:t>FEV</a:t>
            </a:r>
            <a:r>
              <a:rPr lang="en-AU" baseline="-25000" dirty="0" smtClean="0"/>
              <a:t>1</a:t>
            </a:r>
            <a:r>
              <a:rPr lang="en-AU" dirty="0" smtClean="0"/>
              <a:t>/FVC ratio, </a:t>
            </a:r>
            <a:r>
              <a:rPr lang="en-AU" dirty="0"/>
              <a:t>between underground and above ground miners. However, the cross-shift decreases (percent difference in FEV</a:t>
            </a:r>
            <a:r>
              <a:rPr lang="en-AU" baseline="-25000" dirty="0"/>
              <a:t>1</a:t>
            </a:r>
            <a:r>
              <a:rPr lang="en-AU" dirty="0"/>
              <a:t>/FVC ratio </a:t>
            </a:r>
            <a:r>
              <a:rPr lang="en-AU" baseline="-25000" dirty="0" smtClean="0"/>
              <a:t> </a:t>
            </a:r>
            <a:r>
              <a:rPr lang="en-AU" dirty="0"/>
              <a:t>among underground miners were statistically significantly larger than those of above ground miners</a:t>
            </a:r>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940081-9740-4BD1-B609-892F6EDC6A1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ＭＳ Ｐゴシック" pitchFamily="-12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AU" sz="1200" b="0" i="0" u="none" strike="noStrike" kern="1200" cap="none" spc="0" normalizeH="0" baseline="0" noProof="0">
              <a:ln>
                <a:noFill/>
              </a:ln>
              <a:solidFill>
                <a:prstClr val="black"/>
              </a:solidFill>
              <a:effectLst/>
              <a:uLnTx/>
              <a:uFillTx/>
              <a:latin typeface="Calibri" panose="020F0502020204030204"/>
              <a:ea typeface="ＭＳ Ｐゴシック" pitchFamily="-124" charset="-128"/>
              <a:cs typeface="+mn-cs"/>
            </a:endParaRPr>
          </a:p>
        </p:txBody>
      </p:sp>
    </p:spTree>
    <p:extLst>
      <p:ext uri="{BB962C8B-B14F-4D97-AF65-F5344CB8AC3E}">
        <p14:creationId xmlns:p14="http://schemas.microsoft.com/office/powerpoint/2010/main" val="1941764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lvl1pPr>
              <a:defRPr sz="2700"/>
            </a:lvl1pPr>
          </a:lstStyle>
          <a:p>
            <a:r>
              <a:rPr lang="en-US" dirty="0" smtClean="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1800"/>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smtClean="0"/>
              <a:t>Click to edit Master subtitle style</a:t>
            </a:r>
            <a:endParaRPr lang="en-AU" dirty="0"/>
          </a:p>
        </p:txBody>
      </p:sp>
      <p:sp>
        <p:nvSpPr>
          <p:cNvPr id="4" name="Rectangle 6"/>
          <p:cNvSpPr>
            <a:spLocks noGrp="1" noChangeArrowheads="1"/>
          </p:cNvSpPr>
          <p:nvPr>
            <p:ph type="sldNum" sz="quarter" idx="10"/>
          </p:nvPr>
        </p:nvSpPr>
        <p:spPr>
          <a:ln/>
        </p:spPr>
        <p:txBody>
          <a:bodyPr/>
          <a:lstStyle>
            <a:lvl1pPr>
              <a:defRPr/>
            </a:lvl1pPr>
          </a:lstStyle>
          <a:p>
            <a:pPr>
              <a:defRPr/>
            </a:pPr>
            <a:fld id="{618EADB2-E57C-4FD8-9205-7B2BCFC9B396}" type="slidenum">
              <a:rPr lang="en-US"/>
              <a:pPr>
                <a:defRPr/>
              </a:pPr>
              <a:t>‹#›</a:t>
            </a:fld>
            <a:endParaRPr lang="en-US"/>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1453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9173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AU"/>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6AB4F119-CFBB-4D43-A01B-D727D6EA1BC9}" type="datetimeFigureOut">
              <a:rPr lang="en-AU" smtClean="0"/>
              <a:t>13/08/2019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ABB8A5B-444F-4AC3-879B-B69E8CE359C8}" type="slidenum">
              <a:rPr lang="en-AU" smtClean="0"/>
              <a:t>‹#›</a:t>
            </a:fld>
            <a:endParaRPr lang="en-AU"/>
          </a:p>
        </p:txBody>
      </p:sp>
    </p:spTree>
    <p:extLst>
      <p:ext uri="{BB962C8B-B14F-4D97-AF65-F5344CB8AC3E}">
        <p14:creationId xmlns:p14="http://schemas.microsoft.com/office/powerpoint/2010/main" val="3856513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AB4F119-CFBB-4D43-A01B-D727D6EA1BC9}" type="datetimeFigureOut">
              <a:rPr lang="en-AU" smtClean="0"/>
              <a:t>13/08/2019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ABB8A5B-444F-4AC3-879B-B69E8CE359C8}" type="slidenum">
              <a:rPr lang="en-AU" smtClean="0"/>
              <a:t>‹#›</a:t>
            </a:fld>
            <a:endParaRPr lang="en-AU"/>
          </a:p>
        </p:txBody>
      </p:sp>
    </p:spTree>
    <p:extLst>
      <p:ext uri="{BB962C8B-B14F-4D97-AF65-F5344CB8AC3E}">
        <p14:creationId xmlns:p14="http://schemas.microsoft.com/office/powerpoint/2010/main" val="21994934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AU"/>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AB4F119-CFBB-4D43-A01B-D727D6EA1BC9}" type="datetimeFigureOut">
              <a:rPr lang="en-AU" smtClean="0"/>
              <a:t>13/08/2019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ABB8A5B-444F-4AC3-879B-B69E8CE359C8}" type="slidenum">
              <a:rPr lang="en-AU" smtClean="0"/>
              <a:t>‹#›</a:t>
            </a:fld>
            <a:endParaRPr lang="en-AU"/>
          </a:p>
        </p:txBody>
      </p:sp>
    </p:spTree>
    <p:extLst>
      <p:ext uri="{BB962C8B-B14F-4D97-AF65-F5344CB8AC3E}">
        <p14:creationId xmlns:p14="http://schemas.microsoft.com/office/powerpoint/2010/main" val="38950080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6AB4F119-CFBB-4D43-A01B-D727D6EA1BC9}" type="datetimeFigureOut">
              <a:rPr lang="en-AU" smtClean="0"/>
              <a:t>13/08/2019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ABB8A5B-444F-4AC3-879B-B69E8CE359C8}" type="slidenum">
              <a:rPr lang="en-AU" smtClean="0"/>
              <a:t>‹#›</a:t>
            </a:fld>
            <a:endParaRPr lang="en-AU"/>
          </a:p>
        </p:txBody>
      </p:sp>
    </p:spTree>
    <p:extLst>
      <p:ext uri="{BB962C8B-B14F-4D97-AF65-F5344CB8AC3E}">
        <p14:creationId xmlns:p14="http://schemas.microsoft.com/office/powerpoint/2010/main" val="2775248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6AB4F119-CFBB-4D43-A01B-D727D6EA1BC9}" type="datetimeFigureOut">
              <a:rPr lang="en-AU" smtClean="0"/>
              <a:t>13/08/2019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8ABB8A5B-444F-4AC3-879B-B69E8CE359C8}" type="slidenum">
              <a:rPr lang="en-AU" smtClean="0"/>
              <a:t>‹#›</a:t>
            </a:fld>
            <a:endParaRPr lang="en-AU"/>
          </a:p>
        </p:txBody>
      </p:sp>
    </p:spTree>
    <p:extLst>
      <p:ext uri="{BB962C8B-B14F-4D97-AF65-F5344CB8AC3E}">
        <p14:creationId xmlns:p14="http://schemas.microsoft.com/office/powerpoint/2010/main" val="21210997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6AB4F119-CFBB-4D43-A01B-D727D6EA1BC9}" type="datetimeFigureOut">
              <a:rPr lang="en-AU" smtClean="0"/>
              <a:t>13/08/2019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8ABB8A5B-444F-4AC3-879B-B69E8CE359C8}" type="slidenum">
              <a:rPr lang="en-AU" smtClean="0"/>
              <a:t>‹#›</a:t>
            </a:fld>
            <a:endParaRPr lang="en-AU"/>
          </a:p>
        </p:txBody>
      </p:sp>
    </p:spTree>
    <p:extLst>
      <p:ext uri="{BB962C8B-B14F-4D97-AF65-F5344CB8AC3E}">
        <p14:creationId xmlns:p14="http://schemas.microsoft.com/office/powerpoint/2010/main" val="2529347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B4F119-CFBB-4D43-A01B-D727D6EA1BC9}" type="datetimeFigureOut">
              <a:rPr lang="en-AU" smtClean="0"/>
              <a:t>13/08/2019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8ABB8A5B-444F-4AC3-879B-B69E8CE359C8}" type="slidenum">
              <a:rPr lang="en-AU" smtClean="0"/>
              <a:t>‹#›</a:t>
            </a:fld>
            <a:endParaRPr lang="en-AU"/>
          </a:p>
        </p:txBody>
      </p:sp>
    </p:spTree>
    <p:extLst>
      <p:ext uri="{BB962C8B-B14F-4D97-AF65-F5344CB8AC3E}">
        <p14:creationId xmlns:p14="http://schemas.microsoft.com/office/powerpoint/2010/main" val="22223066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AU"/>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6AB4F119-CFBB-4D43-A01B-D727D6EA1BC9}" type="datetimeFigureOut">
              <a:rPr lang="en-AU" smtClean="0"/>
              <a:t>13/08/2019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ABB8A5B-444F-4AC3-879B-B69E8CE359C8}" type="slidenum">
              <a:rPr lang="en-AU" smtClean="0"/>
              <a:t>‹#›</a:t>
            </a:fld>
            <a:endParaRPr lang="en-AU"/>
          </a:p>
        </p:txBody>
      </p:sp>
    </p:spTree>
    <p:extLst>
      <p:ext uri="{BB962C8B-B14F-4D97-AF65-F5344CB8AC3E}">
        <p14:creationId xmlns:p14="http://schemas.microsoft.com/office/powerpoint/2010/main" val="16403965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AU"/>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AU"/>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6AB4F119-CFBB-4D43-A01B-D727D6EA1BC9}" type="datetimeFigureOut">
              <a:rPr lang="en-AU" smtClean="0"/>
              <a:t>13/08/2019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ABB8A5B-444F-4AC3-879B-B69E8CE359C8}" type="slidenum">
              <a:rPr lang="en-AU" smtClean="0"/>
              <a:t>‹#›</a:t>
            </a:fld>
            <a:endParaRPr lang="en-AU"/>
          </a:p>
        </p:txBody>
      </p:sp>
    </p:spTree>
    <p:extLst>
      <p:ext uri="{BB962C8B-B14F-4D97-AF65-F5344CB8AC3E}">
        <p14:creationId xmlns:p14="http://schemas.microsoft.com/office/powerpoint/2010/main" val="2302583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AB4F119-CFBB-4D43-A01B-D727D6EA1BC9}" type="datetimeFigureOut">
              <a:rPr lang="en-AU" smtClean="0"/>
              <a:t>13/08/2019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ABB8A5B-444F-4AC3-879B-B69E8CE359C8}" type="slidenum">
              <a:rPr lang="en-AU" smtClean="0"/>
              <a:t>‹#›</a:t>
            </a:fld>
            <a:endParaRPr lang="en-AU"/>
          </a:p>
        </p:txBody>
      </p:sp>
    </p:spTree>
    <p:extLst>
      <p:ext uri="{BB962C8B-B14F-4D97-AF65-F5344CB8AC3E}">
        <p14:creationId xmlns:p14="http://schemas.microsoft.com/office/powerpoint/2010/main" val="2632667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490472"/>
          </a:xfrm>
          <a:prstGeom prst="rect">
            <a:avLst/>
          </a:prstGeom>
        </p:spPr>
      </p:pic>
      <p:sp>
        <p:nvSpPr>
          <p:cNvPr id="2" name="Title 1"/>
          <p:cNvSpPr>
            <a:spLocks noGrp="1"/>
          </p:cNvSpPr>
          <p:nvPr>
            <p:ph type="title"/>
          </p:nvPr>
        </p:nvSpPr>
        <p:spPr>
          <a:xfrm>
            <a:off x="685800" y="228600"/>
            <a:ext cx="7772400" cy="752128"/>
          </a:xfrm>
        </p:spPr>
        <p:txBody>
          <a:bodyPr/>
          <a:lstStyle>
            <a:lvl1pPr>
              <a:defRPr sz="2800">
                <a:solidFill>
                  <a:schemeClr val="bg1"/>
                </a:solidFill>
              </a:defRPr>
            </a:lvl1p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1pPr>
              <a:defRPr sz="2400"/>
            </a:lvl1pPr>
            <a:lvl2pPr>
              <a:defRPr sz="24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6"/>
          <p:cNvSpPr>
            <a:spLocks noGrp="1" noChangeArrowheads="1"/>
          </p:cNvSpPr>
          <p:nvPr>
            <p:ph type="sldNum" sz="quarter" idx="10"/>
          </p:nvPr>
        </p:nvSpPr>
        <p:spPr>
          <a:ln/>
        </p:spPr>
        <p:txBody>
          <a:bodyPr/>
          <a:lstStyle>
            <a:lvl1pPr>
              <a:defRPr/>
            </a:lvl1pPr>
          </a:lstStyle>
          <a:p>
            <a:pPr>
              <a:defRPr/>
            </a:pPr>
            <a:fld id="{44C1278F-C93A-44A2-AB74-1750ADFF2444}" type="slidenum">
              <a:rPr lang="en-US"/>
              <a:pPr>
                <a:defRPr/>
              </a:pPr>
              <a:t>‹#›</a:t>
            </a:fld>
            <a:endParaRPr lang="en-US"/>
          </a:p>
        </p:txBody>
      </p:sp>
    </p:spTree>
    <p:extLst>
      <p:ext uri="{BB962C8B-B14F-4D97-AF65-F5344CB8AC3E}">
        <p14:creationId xmlns:p14="http://schemas.microsoft.com/office/powerpoint/2010/main" val="426407737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AB4F119-CFBB-4D43-A01B-D727D6EA1BC9}" type="datetimeFigureOut">
              <a:rPr lang="en-AU" smtClean="0"/>
              <a:t>13/08/2019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ABB8A5B-444F-4AC3-879B-B69E8CE359C8}" type="slidenum">
              <a:rPr lang="en-AU" smtClean="0"/>
              <a:t>‹#›</a:t>
            </a:fld>
            <a:endParaRPr lang="en-AU"/>
          </a:p>
        </p:txBody>
      </p:sp>
    </p:spTree>
    <p:extLst>
      <p:ext uri="{BB962C8B-B14F-4D97-AF65-F5344CB8AC3E}">
        <p14:creationId xmlns:p14="http://schemas.microsoft.com/office/powerpoint/2010/main" val="116286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490472"/>
          </a:xfrm>
          <a:prstGeom prst="rect">
            <a:avLst/>
          </a:prstGeom>
        </p:spPr>
      </p:pic>
      <p:sp>
        <p:nvSpPr>
          <p:cNvPr id="3" name="Content Placeholder 2"/>
          <p:cNvSpPr>
            <a:spLocks noGrp="1"/>
          </p:cNvSpPr>
          <p:nvPr>
            <p:ph sz="half" idx="1"/>
          </p:nvPr>
        </p:nvSpPr>
        <p:spPr>
          <a:xfrm>
            <a:off x="685800" y="1600200"/>
            <a:ext cx="3810000" cy="4495800"/>
          </a:xfrm>
        </p:spPr>
        <p:txBody>
          <a:bodyPr/>
          <a:lstStyle>
            <a:lvl1pPr>
              <a:defRPr sz="1800"/>
            </a:lvl1pPr>
            <a:lvl2pPr>
              <a:defRPr sz="1800"/>
            </a:lvl2pPr>
            <a:lvl3pPr>
              <a:defRPr sz="1500"/>
            </a:lvl3pPr>
            <a:lvl4pPr>
              <a:defRPr sz="1500"/>
            </a:lvl4pPr>
            <a:lvl5pPr>
              <a:defRPr sz="150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600200"/>
            <a:ext cx="3810000" cy="4495800"/>
          </a:xfrm>
        </p:spPr>
        <p:txBody>
          <a:bodyPr/>
          <a:lstStyle>
            <a:lvl1pPr>
              <a:defRPr sz="1800"/>
            </a:lvl1pPr>
            <a:lvl2pPr>
              <a:defRPr sz="1800"/>
            </a:lvl2pPr>
            <a:lvl3pPr>
              <a:defRPr sz="1500"/>
            </a:lvl3pPr>
            <a:lvl4pPr>
              <a:defRPr sz="1500"/>
            </a:lvl4pPr>
            <a:lvl5pPr>
              <a:defRPr sz="150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6"/>
          <p:cNvSpPr>
            <a:spLocks noGrp="1" noChangeArrowheads="1"/>
          </p:cNvSpPr>
          <p:nvPr>
            <p:ph type="sldNum" sz="quarter" idx="10"/>
          </p:nvPr>
        </p:nvSpPr>
        <p:spPr>
          <a:ln/>
        </p:spPr>
        <p:txBody>
          <a:bodyPr/>
          <a:lstStyle>
            <a:lvl1pPr>
              <a:defRPr/>
            </a:lvl1pPr>
          </a:lstStyle>
          <a:p>
            <a:pPr>
              <a:defRPr/>
            </a:pPr>
            <a:fld id="{FC3B4667-6740-498E-8822-F87BCEEB3D9F}" type="slidenum">
              <a:rPr lang="en-US"/>
              <a:pPr>
                <a:defRPr/>
              </a:pPr>
              <a:t>‹#›</a:t>
            </a:fld>
            <a:endParaRPr lang="en-US"/>
          </a:p>
        </p:txBody>
      </p:sp>
      <p:sp>
        <p:nvSpPr>
          <p:cNvPr id="8" name="Title 1"/>
          <p:cNvSpPr>
            <a:spLocks noGrp="1"/>
          </p:cNvSpPr>
          <p:nvPr>
            <p:ph type="title"/>
          </p:nvPr>
        </p:nvSpPr>
        <p:spPr>
          <a:xfrm>
            <a:off x="685800" y="228600"/>
            <a:ext cx="7772400" cy="752128"/>
          </a:xfrm>
        </p:spPr>
        <p:txBody>
          <a:bodyPr/>
          <a:lstStyle>
            <a:lvl1pPr>
              <a:defRPr>
                <a:solidFill>
                  <a:schemeClr val="bg1"/>
                </a:solidFill>
              </a:defRPr>
            </a:lvl1pPr>
          </a:lstStyle>
          <a:p>
            <a:r>
              <a:rPr lang="en-US" dirty="0" smtClean="0"/>
              <a:t>Click to edit Master title style</a:t>
            </a:r>
            <a:endParaRPr lang="en-AU" dirty="0"/>
          </a:p>
        </p:txBody>
      </p:sp>
    </p:spTree>
    <p:extLst>
      <p:ext uri="{BB962C8B-B14F-4D97-AF65-F5344CB8AC3E}">
        <p14:creationId xmlns:p14="http://schemas.microsoft.com/office/powerpoint/2010/main" val="153953024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490472"/>
          </a:xfrm>
          <a:prstGeom prst="rect">
            <a:avLst/>
          </a:prstGeom>
        </p:spPr>
      </p:pic>
      <p:sp>
        <p:nvSpPr>
          <p:cNvPr id="3" name="Text Placeholder 2"/>
          <p:cNvSpPr>
            <a:spLocks noGrp="1"/>
          </p:cNvSpPr>
          <p:nvPr>
            <p:ph type="body" idx="1"/>
          </p:nvPr>
        </p:nvSpPr>
        <p:spPr>
          <a:xfrm>
            <a:off x="457200" y="1535113"/>
            <a:ext cx="4040188" cy="639762"/>
          </a:xfrm>
        </p:spPr>
        <p:txBody>
          <a:bodyPr anchor="b"/>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500"/>
            </a:lvl1pPr>
            <a:lvl2pPr>
              <a:defRPr sz="1500"/>
            </a:lvl2pPr>
            <a:lvl3pPr>
              <a:defRPr sz="1500"/>
            </a:lvl3pPr>
            <a:lvl4pPr>
              <a:defRPr sz="1500"/>
            </a:lvl4pPr>
            <a:lvl5pPr>
              <a:defRPr sz="15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500"/>
            </a:lvl1pPr>
            <a:lvl2pPr>
              <a:defRPr sz="1500"/>
            </a:lvl2pPr>
            <a:lvl3pPr>
              <a:defRPr sz="1500"/>
            </a:lvl3pPr>
            <a:lvl4pPr>
              <a:defRPr sz="1500"/>
            </a:lvl4pPr>
            <a:lvl5pPr>
              <a:defRPr sz="15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Rectangle 6"/>
          <p:cNvSpPr>
            <a:spLocks noGrp="1" noChangeArrowheads="1"/>
          </p:cNvSpPr>
          <p:nvPr>
            <p:ph type="sldNum" sz="quarter" idx="10"/>
          </p:nvPr>
        </p:nvSpPr>
        <p:spPr>
          <a:ln/>
        </p:spPr>
        <p:txBody>
          <a:bodyPr/>
          <a:lstStyle>
            <a:lvl1pPr>
              <a:defRPr/>
            </a:lvl1pPr>
          </a:lstStyle>
          <a:p>
            <a:pPr>
              <a:defRPr/>
            </a:pPr>
            <a:fld id="{850CF36C-9474-467E-B1EB-132C8187E1E8}" type="slidenum">
              <a:rPr lang="en-US"/>
              <a:pPr>
                <a:defRPr/>
              </a:pPr>
              <a:t>‹#›</a:t>
            </a:fld>
            <a:endParaRPr lang="en-US"/>
          </a:p>
        </p:txBody>
      </p:sp>
      <p:sp>
        <p:nvSpPr>
          <p:cNvPr id="10" name="Title 1"/>
          <p:cNvSpPr>
            <a:spLocks noGrp="1"/>
          </p:cNvSpPr>
          <p:nvPr>
            <p:ph type="title"/>
          </p:nvPr>
        </p:nvSpPr>
        <p:spPr>
          <a:xfrm>
            <a:off x="685800" y="228600"/>
            <a:ext cx="7772400" cy="752128"/>
          </a:xfrm>
        </p:spPr>
        <p:txBody>
          <a:bodyPr/>
          <a:lstStyle>
            <a:lvl1pPr>
              <a:defRPr>
                <a:solidFill>
                  <a:schemeClr val="bg1"/>
                </a:solidFill>
              </a:defRPr>
            </a:lvl1pPr>
          </a:lstStyle>
          <a:p>
            <a:r>
              <a:rPr lang="en-US" dirty="0" smtClean="0"/>
              <a:t>Click to edit Master title style</a:t>
            </a:r>
            <a:endParaRPr lang="en-AU" dirty="0"/>
          </a:p>
        </p:txBody>
      </p:sp>
    </p:spTree>
    <p:extLst>
      <p:ext uri="{BB962C8B-B14F-4D97-AF65-F5344CB8AC3E}">
        <p14:creationId xmlns:p14="http://schemas.microsoft.com/office/powerpoint/2010/main" val="66210241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6"/>
          <p:cNvSpPr>
            <a:spLocks noGrp="1" noChangeArrowheads="1"/>
          </p:cNvSpPr>
          <p:nvPr>
            <p:ph type="sldNum" sz="quarter" idx="10"/>
          </p:nvPr>
        </p:nvSpPr>
        <p:spPr>
          <a:ln/>
        </p:spPr>
        <p:txBody>
          <a:bodyPr/>
          <a:lstStyle>
            <a:lvl1pPr>
              <a:defRPr/>
            </a:lvl1pPr>
          </a:lstStyle>
          <a:p>
            <a:pPr>
              <a:defRPr/>
            </a:pPr>
            <a:fld id="{7F93E5DF-A899-468D-9298-EECA3D13A54B}" type="slidenum">
              <a:rPr lang="en-US"/>
              <a:pPr>
                <a:defRPr/>
              </a:pPr>
              <a:t>‹#›</a:t>
            </a:fld>
            <a:endParaRPr lang="en-US"/>
          </a:p>
        </p:txBody>
      </p:sp>
      <p:sp>
        <p:nvSpPr>
          <p:cNvPr id="6" name="Title 1"/>
          <p:cNvSpPr>
            <a:spLocks noGrp="1"/>
          </p:cNvSpPr>
          <p:nvPr>
            <p:ph type="title"/>
          </p:nvPr>
        </p:nvSpPr>
        <p:spPr>
          <a:xfrm>
            <a:off x="685800" y="228600"/>
            <a:ext cx="7772400" cy="752128"/>
          </a:xfrm>
        </p:spPr>
        <p:txBody>
          <a:bodyPr/>
          <a:lstStyle>
            <a:lvl1pPr>
              <a:defRPr sz="2800">
                <a:solidFill>
                  <a:schemeClr val="accent1">
                    <a:lumMod val="50000"/>
                  </a:schemeClr>
                </a:solidFill>
              </a:defRPr>
            </a:lvl1pPr>
          </a:lstStyle>
          <a:p>
            <a:r>
              <a:rPr lang="en-US" dirty="0" smtClean="0"/>
              <a:t>Click to edit Master title style</a:t>
            </a:r>
            <a:endParaRPr lang="en-AU"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9144000" cy="154329"/>
          </a:xfrm>
          <a:prstGeom prst="rect">
            <a:avLst/>
          </a:prstGeom>
        </p:spPr>
      </p:pic>
    </p:spTree>
    <p:extLst>
      <p:ext uri="{BB962C8B-B14F-4D97-AF65-F5344CB8AC3E}">
        <p14:creationId xmlns:p14="http://schemas.microsoft.com/office/powerpoint/2010/main" val="330082596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ChangeArrowheads="1"/>
          </p:cNvSpPr>
          <p:nvPr userDrawn="1"/>
        </p:nvSpPr>
        <p:spPr bwMode="auto">
          <a:xfrm>
            <a:off x="755651" y="1196975"/>
            <a:ext cx="7777163" cy="71438"/>
          </a:xfrm>
          <a:prstGeom prst="rect">
            <a:avLst/>
          </a:prstGeom>
          <a:solidFill>
            <a:schemeClr val="bg1"/>
          </a:solidFill>
          <a:ln w="9525" algn="ctr">
            <a:solidFill>
              <a:schemeClr val="bg1"/>
            </a:solidFill>
            <a:round/>
            <a:headEnd/>
            <a:tailEnd/>
          </a:ln>
        </p:spPr>
        <p:txBody>
          <a:bodyPr/>
          <a:lstStyle/>
          <a:p>
            <a:endParaRPr lang="en-AU" sz="1800"/>
          </a:p>
        </p:txBody>
      </p:sp>
      <p:sp>
        <p:nvSpPr>
          <p:cNvPr id="3" name="Rectangle 6"/>
          <p:cNvSpPr>
            <a:spLocks noGrp="1" noChangeArrowheads="1"/>
          </p:cNvSpPr>
          <p:nvPr>
            <p:ph type="sldNum" sz="quarter" idx="10"/>
          </p:nvPr>
        </p:nvSpPr>
        <p:spPr/>
        <p:txBody>
          <a:bodyPr/>
          <a:lstStyle>
            <a:lvl1pPr>
              <a:defRPr/>
            </a:lvl1pPr>
          </a:lstStyle>
          <a:p>
            <a:pPr>
              <a:defRPr/>
            </a:pPr>
            <a:fld id="{0CC24133-A28B-4EF4-A2D5-AE011194DEDC}" type="slidenum">
              <a:rPr lang="en-US"/>
              <a:pPr>
                <a:defRPr/>
              </a:pPr>
              <a:t>‹#›</a:t>
            </a:fld>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9144000" cy="154329"/>
          </a:xfrm>
          <a:prstGeom prst="rect">
            <a:avLst/>
          </a:prstGeom>
        </p:spPr>
      </p:pic>
    </p:spTree>
    <p:extLst>
      <p:ext uri="{BB962C8B-B14F-4D97-AF65-F5344CB8AC3E}">
        <p14:creationId xmlns:p14="http://schemas.microsoft.com/office/powerpoint/2010/main" val="196417302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2639592-979F-446E-B0CD-E6B23ED5042B}" type="slidenum">
              <a:rPr lang="en-US"/>
              <a:pPr>
                <a:defRPr/>
              </a:pPr>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9144000" cy="154329"/>
          </a:xfrm>
          <a:prstGeom prst="rect">
            <a:avLst/>
          </a:prstGeom>
        </p:spPr>
      </p:pic>
    </p:spTree>
    <p:extLst>
      <p:ext uri="{BB962C8B-B14F-4D97-AF65-F5344CB8AC3E}">
        <p14:creationId xmlns:p14="http://schemas.microsoft.com/office/powerpoint/2010/main" val="392396178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pSp>
        <p:nvGrpSpPr>
          <p:cNvPr id="5" name="Group 4"/>
          <p:cNvGrpSpPr/>
          <p:nvPr userDrawn="1"/>
        </p:nvGrpSpPr>
        <p:grpSpPr>
          <a:xfrm>
            <a:off x="0" y="0"/>
            <a:ext cx="9144000" cy="6858000"/>
            <a:chOff x="0" y="0"/>
            <a:chExt cx="9144000" cy="5143500"/>
          </a:xfrm>
        </p:grpSpPr>
        <p:pic>
          <p:nvPicPr>
            <p:cNvPr id="6" name="Picture 5" descr="DMIRS-PowerPoint-Template-June-2017_FINAL-16_9-3.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251460"/>
            </a:xfrm>
            <a:prstGeom prst="rect">
              <a:avLst/>
            </a:prstGeom>
          </p:spPr>
        </p:pic>
        <p:pic>
          <p:nvPicPr>
            <p:cNvPr id="7" name="Picture 6" descr="DMIRS-PowerPoint-Template-June-2017_FINAL-16_9-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424172"/>
              <a:ext cx="9144000" cy="719328"/>
            </a:xfrm>
            <a:prstGeom prst="rect">
              <a:avLst/>
            </a:prstGeom>
          </p:spPr>
        </p:pic>
      </p:grpSp>
      <p:sp>
        <p:nvSpPr>
          <p:cNvPr id="9" name="TextBox 8"/>
          <p:cNvSpPr txBox="1"/>
          <p:nvPr userDrawn="1"/>
        </p:nvSpPr>
        <p:spPr>
          <a:xfrm>
            <a:off x="5510780" y="4485118"/>
            <a:ext cx="3756030" cy="830997"/>
          </a:xfrm>
          <a:prstGeom prst="rect">
            <a:avLst/>
          </a:prstGeom>
          <a:noFill/>
        </p:spPr>
        <p:txBody>
          <a:bodyPr wrap="square" rtlCol="0">
            <a:spAutoFit/>
          </a:bodyPr>
          <a:lstStyle/>
          <a:p>
            <a:r>
              <a:rPr lang="en-US" sz="2000" b="1" dirty="0" smtClean="0">
                <a:solidFill>
                  <a:schemeClr val="bg1"/>
                </a:solidFill>
              </a:rPr>
              <a:t>REPLACE IMAGE</a:t>
            </a:r>
          </a:p>
          <a:p>
            <a:r>
              <a:rPr lang="en-US" sz="1400" b="1" dirty="0" smtClean="0">
                <a:solidFill>
                  <a:schemeClr val="bg1"/>
                </a:solidFill>
              </a:rPr>
              <a:t>NOTE: Right click  on the image and select Arrange and Send to Back</a:t>
            </a:r>
            <a:endParaRPr lang="en-US" sz="1400" b="1" dirty="0">
              <a:solidFill>
                <a:schemeClr val="bg1"/>
              </a:solidFill>
            </a:endParaRPr>
          </a:p>
        </p:txBody>
      </p:sp>
      <p:sp>
        <p:nvSpPr>
          <p:cNvPr id="14" name="Text Placeholder 13"/>
          <p:cNvSpPr>
            <a:spLocks noGrp="1"/>
          </p:cNvSpPr>
          <p:nvPr>
            <p:ph type="body" sz="quarter" idx="13"/>
          </p:nvPr>
        </p:nvSpPr>
        <p:spPr>
          <a:xfrm>
            <a:off x="323850" y="452967"/>
            <a:ext cx="4824214" cy="54461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Picture Placeholder 12"/>
          <p:cNvSpPr>
            <a:spLocks noGrp="1"/>
          </p:cNvSpPr>
          <p:nvPr>
            <p:ph type="pic" sz="quarter" idx="11"/>
          </p:nvPr>
        </p:nvSpPr>
        <p:spPr>
          <a:xfrm>
            <a:off x="5148064" y="452669"/>
            <a:ext cx="3887986" cy="5446227"/>
          </a:xfrm>
        </p:spPr>
        <p:txBody>
          <a:bodyPr/>
          <a:lstStyle>
            <a:lvl1pPr marL="0" indent="0" algn="ctr">
              <a:buNone/>
              <a:defRPr baseline="0">
                <a:solidFill>
                  <a:schemeClr val="bg2">
                    <a:lumMod val="60000"/>
                    <a:lumOff val="40000"/>
                  </a:schemeClr>
                </a:solidFill>
              </a:defRPr>
            </a:lvl1pPr>
          </a:lstStyle>
          <a:p>
            <a:r>
              <a:rPr lang="en-US" dirty="0" smtClean="0"/>
              <a:t>Click icon to add picture</a:t>
            </a:r>
            <a:endParaRPr lang="en-US" dirty="0"/>
          </a:p>
        </p:txBody>
      </p:sp>
    </p:spTree>
    <p:extLst>
      <p:ext uri="{BB962C8B-B14F-4D97-AF65-F5344CB8AC3E}">
        <p14:creationId xmlns:p14="http://schemas.microsoft.com/office/powerpoint/2010/main" val="11817421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pic>
        <p:nvPicPr>
          <p:cNvPr id="7" name="Picture 6" descr="DMIRS-PowerPoint-Template-June-2017_FINAL-16_9-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44000" cy="1442258"/>
          </a:xfrm>
          <a:prstGeom prst="rect">
            <a:avLst/>
          </a:prstGeom>
        </p:spPr>
      </p:pic>
      <p:sp>
        <p:nvSpPr>
          <p:cNvPr id="9" name="Text Placeholder 8"/>
          <p:cNvSpPr>
            <a:spLocks noGrp="1"/>
          </p:cNvSpPr>
          <p:nvPr>
            <p:ph type="body" sz="quarter" idx="10" hasCustomPrompt="1"/>
          </p:nvPr>
        </p:nvSpPr>
        <p:spPr>
          <a:xfrm>
            <a:off x="542925" y="1984976"/>
            <a:ext cx="3971925" cy="725273"/>
          </a:xfrm>
        </p:spPr>
        <p:txBody>
          <a:bodyPr anchor="ctr">
            <a:normAutofit/>
          </a:bodyPr>
          <a:lstStyle>
            <a:lvl1pPr marL="0" indent="0" algn="ctr">
              <a:buNone/>
              <a:defRPr sz="3200" b="1" baseline="0">
                <a:solidFill>
                  <a:srgbClr val="0E6E71"/>
                </a:solidFill>
              </a:defRPr>
            </a:lvl1pPr>
          </a:lstStyle>
          <a:p>
            <a:pPr lvl="0"/>
            <a:r>
              <a:rPr lang="en-AU" dirty="0"/>
              <a:t>Enter Title Here</a:t>
            </a:r>
          </a:p>
        </p:txBody>
      </p:sp>
      <p:sp>
        <p:nvSpPr>
          <p:cNvPr id="10" name="Text Placeholder 8"/>
          <p:cNvSpPr>
            <a:spLocks noGrp="1"/>
          </p:cNvSpPr>
          <p:nvPr>
            <p:ph type="body" sz="quarter" idx="11" hasCustomPrompt="1"/>
          </p:nvPr>
        </p:nvSpPr>
        <p:spPr>
          <a:xfrm>
            <a:off x="542925" y="4176242"/>
            <a:ext cx="3971925" cy="428710"/>
          </a:xfrm>
        </p:spPr>
        <p:txBody>
          <a:bodyPr anchor="ctr">
            <a:normAutofit/>
          </a:bodyPr>
          <a:lstStyle>
            <a:lvl1pPr marL="0" indent="0" algn="ctr">
              <a:buNone/>
              <a:defRPr sz="2000" b="0" baseline="0">
                <a:solidFill>
                  <a:srgbClr val="8E1A16"/>
                </a:solidFill>
              </a:defRPr>
            </a:lvl1pPr>
          </a:lstStyle>
          <a:p>
            <a:pPr lvl="0"/>
            <a:r>
              <a:rPr lang="en-AU" dirty="0"/>
              <a:t>Presented by</a:t>
            </a:r>
          </a:p>
        </p:txBody>
      </p:sp>
      <p:sp>
        <p:nvSpPr>
          <p:cNvPr id="11" name="Text Placeholder 8"/>
          <p:cNvSpPr>
            <a:spLocks noGrp="1"/>
          </p:cNvSpPr>
          <p:nvPr>
            <p:ph type="body" sz="quarter" idx="12" hasCustomPrompt="1"/>
          </p:nvPr>
        </p:nvSpPr>
        <p:spPr>
          <a:xfrm>
            <a:off x="542925" y="4892934"/>
            <a:ext cx="3971925" cy="428710"/>
          </a:xfrm>
        </p:spPr>
        <p:txBody>
          <a:bodyPr anchor="ctr">
            <a:normAutofit/>
          </a:bodyPr>
          <a:lstStyle>
            <a:lvl1pPr marL="0" indent="0" algn="ctr">
              <a:buNone/>
              <a:defRPr sz="2800" b="1" baseline="0">
                <a:solidFill>
                  <a:srgbClr val="8E1A16"/>
                </a:solidFill>
              </a:defRPr>
            </a:lvl1pPr>
          </a:lstStyle>
          <a:p>
            <a:pPr lvl="0"/>
            <a:r>
              <a:rPr lang="en-AU" dirty="0"/>
              <a:t>Enter Name Here</a:t>
            </a:r>
          </a:p>
        </p:txBody>
      </p:sp>
      <p:sp>
        <p:nvSpPr>
          <p:cNvPr id="13" name="Picture Placeholder 12"/>
          <p:cNvSpPr>
            <a:spLocks noGrp="1"/>
          </p:cNvSpPr>
          <p:nvPr>
            <p:ph type="pic" sz="quarter" idx="13"/>
          </p:nvPr>
        </p:nvSpPr>
        <p:spPr>
          <a:xfrm>
            <a:off x="4662488" y="1268413"/>
            <a:ext cx="4349750" cy="4884737"/>
          </a:xfrm>
        </p:spPr>
        <p:txBody>
          <a:bodyPr/>
          <a:lstStyle/>
          <a:p>
            <a:r>
              <a:rPr lang="en-US" dirty="0"/>
              <a:t>Click icon to add picture</a:t>
            </a:r>
            <a:endParaRPr lang="en-AU" dirty="0"/>
          </a:p>
        </p:txBody>
      </p:sp>
    </p:spTree>
    <p:extLst>
      <p:ext uri="{BB962C8B-B14F-4D97-AF65-F5344CB8AC3E}">
        <p14:creationId xmlns:p14="http://schemas.microsoft.com/office/powerpoint/2010/main" val="2881547036"/>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444" y="6180307"/>
            <a:ext cx="9144000" cy="676656"/>
          </a:xfrm>
          <a:prstGeom prst="rect">
            <a:avLst/>
          </a:prstGeom>
        </p:spPr>
      </p:pic>
      <p:sp>
        <p:nvSpPr>
          <p:cNvPr id="1027" name="Rectangle 2"/>
          <p:cNvSpPr>
            <a:spLocks noGrp="1" noChangeArrowheads="1"/>
          </p:cNvSpPr>
          <p:nvPr>
            <p:ph type="title"/>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Rectangle 3"/>
          <p:cNvSpPr>
            <a:spLocks noGrp="1" noChangeArrowheads="1"/>
          </p:cNvSpPr>
          <p:nvPr>
            <p:ph type="body" idx="1"/>
          </p:nvPr>
        </p:nvSpPr>
        <p:spPr bwMode="auto">
          <a:xfrm>
            <a:off x="685800" y="1600200"/>
            <a:ext cx="7772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auto">
          <a:xfrm>
            <a:off x="7239000" y="6500815"/>
            <a:ext cx="1905000" cy="3616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050" smtClean="0">
                <a:solidFill>
                  <a:schemeClr val="bg1"/>
                </a:solidFill>
              </a:defRPr>
            </a:lvl1pPr>
          </a:lstStyle>
          <a:p>
            <a:pPr>
              <a:defRPr/>
            </a:pPr>
            <a:fld id="{1B86F9D1-B07B-4D00-B2E6-B8677B14ED20}"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2" r:id="rId3"/>
    <p:sldLayoutId id="2147483663" r:id="rId4"/>
    <p:sldLayoutId id="2147483664" r:id="rId5"/>
    <p:sldLayoutId id="2147483666" r:id="rId6"/>
    <p:sldLayoutId id="2147483665" r:id="rId7"/>
    <p:sldLayoutId id="2147483721" r:id="rId8"/>
    <p:sldLayoutId id="2147483722" r:id="rId9"/>
  </p:sldLayoutIdLst>
  <p:timing>
    <p:tnLst>
      <p:par>
        <p:cTn id="1" dur="indefinite" restart="never" nodeType="tmRoot"/>
      </p:par>
    </p:tnLst>
  </p:timing>
  <p:hf hdr="0" ftr="0" dt="0"/>
  <p:txStyles>
    <p:titleStyle>
      <a:lvl1pPr algn="l" rtl="0" eaLnBrk="0" fontAlgn="base" hangingPunct="0">
        <a:spcBef>
          <a:spcPct val="0"/>
        </a:spcBef>
        <a:spcAft>
          <a:spcPct val="0"/>
        </a:spcAft>
        <a:defRPr sz="2100">
          <a:solidFill>
            <a:schemeClr val="tx2"/>
          </a:solidFill>
          <a:latin typeface="+mj-lt"/>
          <a:ea typeface="+mj-ea"/>
          <a:cs typeface="+mj-cs"/>
        </a:defRPr>
      </a:lvl1pPr>
      <a:lvl2pPr algn="l" rtl="0" eaLnBrk="0" fontAlgn="base" hangingPunct="0">
        <a:spcBef>
          <a:spcPct val="0"/>
        </a:spcBef>
        <a:spcAft>
          <a:spcPct val="0"/>
        </a:spcAft>
        <a:defRPr sz="2100">
          <a:solidFill>
            <a:schemeClr val="tx2"/>
          </a:solidFill>
          <a:latin typeface="Arial" charset="0"/>
          <a:ea typeface="ＭＳ Ｐゴシック" pitchFamily="-124" charset="-128"/>
        </a:defRPr>
      </a:lvl2pPr>
      <a:lvl3pPr algn="l" rtl="0" eaLnBrk="0" fontAlgn="base" hangingPunct="0">
        <a:spcBef>
          <a:spcPct val="0"/>
        </a:spcBef>
        <a:spcAft>
          <a:spcPct val="0"/>
        </a:spcAft>
        <a:defRPr sz="2100">
          <a:solidFill>
            <a:schemeClr val="tx2"/>
          </a:solidFill>
          <a:latin typeface="Arial" charset="0"/>
          <a:ea typeface="ＭＳ Ｐゴシック" pitchFamily="-124" charset="-128"/>
        </a:defRPr>
      </a:lvl3pPr>
      <a:lvl4pPr algn="l" rtl="0" eaLnBrk="0" fontAlgn="base" hangingPunct="0">
        <a:spcBef>
          <a:spcPct val="0"/>
        </a:spcBef>
        <a:spcAft>
          <a:spcPct val="0"/>
        </a:spcAft>
        <a:defRPr sz="2100">
          <a:solidFill>
            <a:schemeClr val="tx2"/>
          </a:solidFill>
          <a:latin typeface="Arial" charset="0"/>
          <a:ea typeface="ＭＳ Ｐゴシック" pitchFamily="-124" charset="-128"/>
        </a:defRPr>
      </a:lvl4pPr>
      <a:lvl5pPr algn="l" rtl="0" eaLnBrk="0" fontAlgn="base" hangingPunct="0">
        <a:spcBef>
          <a:spcPct val="0"/>
        </a:spcBef>
        <a:spcAft>
          <a:spcPct val="0"/>
        </a:spcAft>
        <a:defRPr sz="2100">
          <a:solidFill>
            <a:schemeClr val="tx2"/>
          </a:solidFill>
          <a:latin typeface="Arial" charset="0"/>
          <a:ea typeface="ＭＳ Ｐゴシック" pitchFamily="-124" charset="-128"/>
        </a:defRPr>
      </a:lvl5pPr>
      <a:lvl6pPr marL="342900" algn="l" rtl="0" fontAlgn="base">
        <a:spcBef>
          <a:spcPct val="0"/>
        </a:spcBef>
        <a:spcAft>
          <a:spcPct val="0"/>
        </a:spcAft>
        <a:defRPr sz="3300">
          <a:solidFill>
            <a:schemeClr val="tx2"/>
          </a:solidFill>
          <a:latin typeface="Arial" charset="0"/>
          <a:ea typeface="ＭＳ Ｐゴシック" pitchFamily="-124" charset="-128"/>
        </a:defRPr>
      </a:lvl6pPr>
      <a:lvl7pPr marL="685800" algn="l" rtl="0" fontAlgn="base">
        <a:spcBef>
          <a:spcPct val="0"/>
        </a:spcBef>
        <a:spcAft>
          <a:spcPct val="0"/>
        </a:spcAft>
        <a:defRPr sz="3300">
          <a:solidFill>
            <a:schemeClr val="tx2"/>
          </a:solidFill>
          <a:latin typeface="Arial" charset="0"/>
          <a:ea typeface="ＭＳ Ｐゴシック" pitchFamily="-124" charset="-128"/>
        </a:defRPr>
      </a:lvl7pPr>
      <a:lvl8pPr marL="1028700" algn="l" rtl="0" fontAlgn="base">
        <a:spcBef>
          <a:spcPct val="0"/>
        </a:spcBef>
        <a:spcAft>
          <a:spcPct val="0"/>
        </a:spcAft>
        <a:defRPr sz="3300">
          <a:solidFill>
            <a:schemeClr val="tx2"/>
          </a:solidFill>
          <a:latin typeface="Arial" charset="0"/>
          <a:ea typeface="ＭＳ Ｐゴシック" pitchFamily="-124" charset="-128"/>
        </a:defRPr>
      </a:lvl8pPr>
      <a:lvl9pPr marL="1371600" algn="l" rtl="0" fontAlgn="base">
        <a:spcBef>
          <a:spcPct val="0"/>
        </a:spcBef>
        <a:spcAft>
          <a:spcPct val="0"/>
        </a:spcAft>
        <a:defRPr sz="3300">
          <a:solidFill>
            <a:schemeClr val="tx2"/>
          </a:solidFill>
          <a:latin typeface="Arial" charset="0"/>
          <a:ea typeface="ＭＳ Ｐゴシック" pitchFamily="-124" charset="-128"/>
        </a:defRPr>
      </a:lvl9pPr>
    </p:titleStyle>
    <p:bodyStyle>
      <a:lvl1pPr marL="257175" indent="-257175" algn="l" rtl="0" eaLnBrk="0" fontAlgn="base" hangingPunct="0">
        <a:spcBef>
          <a:spcPct val="20000"/>
        </a:spcBef>
        <a:spcAft>
          <a:spcPct val="0"/>
        </a:spcAft>
        <a:buChar char="•"/>
        <a:defRPr sz="1800">
          <a:solidFill>
            <a:schemeClr val="tx1"/>
          </a:solidFill>
          <a:latin typeface="+mn-lt"/>
          <a:ea typeface="+mn-ea"/>
          <a:cs typeface="+mn-cs"/>
        </a:defRPr>
      </a:lvl1pPr>
      <a:lvl2pPr marL="557213" indent="-214313" algn="l" rtl="0" eaLnBrk="0" fontAlgn="base" hangingPunct="0">
        <a:spcBef>
          <a:spcPct val="20000"/>
        </a:spcBef>
        <a:spcAft>
          <a:spcPct val="0"/>
        </a:spcAft>
        <a:buChar char="–"/>
        <a:defRPr sz="1800">
          <a:solidFill>
            <a:schemeClr val="tx1"/>
          </a:solidFill>
          <a:latin typeface="+mn-lt"/>
          <a:ea typeface="+mn-ea"/>
        </a:defRPr>
      </a:lvl2pPr>
      <a:lvl3pPr marL="857250" indent="-171450" algn="l" rtl="0" eaLnBrk="0" fontAlgn="base" hangingPunct="0">
        <a:spcBef>
          <a:spcPct val="20000"/>
        </a:spcBef>
        <a:spcAft>
          <a:spcPct val="0"/>
        </a:spcAft>
        <a:buChar char="•"/>
        <a:defRPr sz="1500">
          <a:solidFill>
            <a:schemeClr val="tx1"/>
          </a:solidFill>
          <a:latin typeface="+mn-lt"/>
          <a:ea typeface="+mn-ea"/>
        </a:defRPr>
      </a:lvl3pPr>
      <a:lvl4pPr marL="1200150" indent="-171450" algn="l" rtl="0" eaLnBrk="0" fontAlgn="base" hangingPunct="0">
        <a:spcBef>
          <a:spcPct val="20000"/>
        </a:spcBef>
        <a:spcAft>
          <a:spcPct val="0"/>
        </a:spcAft>
        <a:buChar char="–"/>
        <a:defRPr sz="1500">
          <a:solidFill>
            <a:schemeClr val="tx1"/>
          </a:solidFill>
          <a:latin typeface="+mn-lt"/>
          <a:ea typeface="+mn-ea"/>
        </a:defRPr>
      </a:lvl4pPr>
      <a:lvl5pPr marL="1543050" indent="-171450" algn="l" rtl="0" eaLnBrk="0" fontAlgn="base" hangingPunct="0">
        <a:spcBef>
          <a:spcPct val="20000"/>
        </a:spcBef>
        <a:spcAft>
          <a:spcPct val="0"/>
        </a:spcAft>
        <a:buChar char="»"/>
        <a:defRPr sz="1500">
          <a:solidFill>
            <a:schemeClr val="tx1"/>
          </a:solidFill>
          <a:latin typeface="+mn-lt"/>
          <a:ea typeface="+mn-ea"/>
        </a:defRPr>
      </a:lvl5pPr>
      <a:lvl6pPr marL="1885950" indent="-171450" algn="l" rtl="0" fontAlgn="base">
        <a:spcBef>
          <a:spcPct val="20000"/>
        </a:spcBef>
        <a:spcAft>
          <a:spcPct val="0"/>
        </a:spcAft>
        <a:buChar char="»"/>
        <a:defRPr sz="1500">
          <a:solidFill>
            <a:schemeClr val="tx1"/>
          </a:solidFill>
          <a:latin typeface="+mn-lt"/>
          <a:ea typeface="+mn-ea"/>
        </a:defRPr>
      </a:lvl6pPr>
      <a:lvl7pPr marL="2228850" indent="-171450" algn="l" rtl="0" fontAlgn="base">
        <a:spcBef>
          <a:spcPct val="20000"/>
        </a:spcBef>
        <a:spcAft>
          <a:spcPct val="0"/>
        </a:spcAft>
        <a:buChar char="»"/>
        <a:defRPr sz="1500">
          <a:solidFill>
            <a:schemeClr val="tx1"/>
          </a:solidFill>
          <a:latin typeface="+mn-lt"/>
          <a:ea typeface="+mn-ea"/>
        </a:defRPr>
      </a:lvl7pPr>
      <a:lvl8pPr marL="2571750" indent="-171450" algn="l" rtl="0" fontAlgn="base">
        <a:spcBef>
          <a:spcPct val="20000"/>
        </a:spcBef>
        <a:spcAft>
          <a:spcPct val="0"/>
        </a:spcAft>
        <a:buChar char="»"/>
        <a:defRPr sz="1500">
          <a:solidFill>
            <a:schemeClr val="tx1"/>
          </a:solidFill>
          <a:latin typeface="+mn-lt"/>
          <a:ea typeface="+mn-ea"/>
        </a:defRPr>
      </a:lvl8pPr>
      <a:lvl9pPr marL="2914650" indent="-171450" algn="l" rtl="0" fontAlgn="base">
        <a:spcBef>
          <a:spcPct val="20000"/>
        </a:spcBef>
        <a:spcAft>
          <a:spcPct val="0"/>
        </a:spcAft>
        <a:buChar char="»"/>
        <a:defRPr sz="1500">
          <a:solidFill>
            <a:schemeClr val="tx1"/>
          </a:solidFill>
          <a:latin typeface="+mn-lt"/>
          <a:ea typeface="+mn-ea"/>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AB4F119-CFBB-4D43-A01B-D727D6EA1BC9}" type="datetimeFigureOut">
              <a:rPr lang="en-AU" smtClean="0"/>
              <a:t>13/08/2019</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ABB8A5B-444F-4AC3-879B-B69E8CE359C8}" type="slidenum">
              <a:rPr lang="en-AU" smtClean="0"/>
              <a:t>‹#›</a:t>
            </a:fld>
            <a:endParaRPr lang="en-AU"/>
          </a:p>
        </p:txBody>
      </p:sp>
    </p:spTree>
    <p:extLst>
      <p:ext uri="{BB962C8B-B14F-4D97-AF65-F5344CB8AC3E}">
        <p14:creationId xmlns:p14="http://schemas.microsoft.com/office/powerpoint/2010/main" val="1232207849"/>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10.jpe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12.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04821" y="1124744"/>
            <a:ext cx="8516762" cy="4896544"/>
          </a:xfrm>
        </p:spPr>
        <p:txBody>
          <a:bodyPr/>
          <a:lstStyle/>
          <a:p>
            <a:pPr lvl="0">
              <a:defRPr/>
            </a:pPr>
            <a:r>
              <a:rPr lang="en-AU" sz="2000" dirty="0"/>
              <a:t>This presentation is based on the </a:t>
            </a:r>
            <a:r>
              <a:rPr lang="en-AU" sz="2000" dirty="0" smtClean="0"/>
              <a:t>content presented at the 2019 Nano diesel particulate matter (</a:t>
            </a:r>
            <a:r>
              <a:rPr lang="en-AU" sz="2000" dirty="0" err="1" smtClean="0"/>
              <a:t>nDPM</a:t>
            </a:r>
            <a:r>
              <a:rPr lang="en-AU" sz="2000" dirty="0" smtClean="0"/>
              <a:t>) in July 2019.  </a:t>
            </a:r>
            <a:endParaRPr lang="en-AU" sz="2000" dirty="0"/>
          </a:p>
          <a:p>
            <a:pPr>
              <a:defRPr/>
            </a:pPr>
            <a:r>
              <a:rPr lang="en-AU" sz="2000" dirty="0"/>
              <a:t>Department of Mines, Industry Regulation and </a:t>
            </a:r>
            <a:r>
              <a:rPr lang="en-AU" sz="2000" dirty="0" smtClean="0"/>
              <a:t>Safety (</a:t>
            </a:r>
            <a:r>
              <a:rPr lang="en-AU" sz="2000" dirty="0"/>
              <a:t>DMIRS) supports and encourages reuse of its information (including data), and endorses use of the Australian Governments Open Access and Licensing Framework (AusGOAL)</a:t>
            </a:r>
          </a:p>
          <a:p>
            <a:pPr>
              <a:defRPr/>
            </a:pPr>
            <a:r>
              <a:rPr lang="en-AU" sz="2000" dirty="0"/>
              <a:t>This material is licensed under Creative Commons Attribution 4.0 licence. We request that you observe and retain any copyright or related notices that may accompany this material as part of attribution. This is a requirement of Creative Commons Licences.</a:t>
            </a:r>
            <a:r>
              <a:rPr lang="en-AU" sz="2000" b="1" dirty="0"/>
              <a:t> </a:t>
            </a:r>
          </a:p>
          <a:p>
            <a:pPr>
              <a:defRPr/>
            </a:pPr>
            <a:r>
              <a:rPr lang="en-AU" sz="2000" dirty="0"/>
              <a:t>Please give attribution to Department of Mines, Industry Regulation and Safety, </a:t>
            </a:r>
            <a:r>
              <a:rPr lang="en-AU" sz="2000" dirty="0" smtClean="0"/>
              <a:t>2019.</a:t>
            </a:r>
            <a:endParaRPr lang="en-AU" sz="2000" dirty="0"/>
          </a:p>
          <a:p>
            <a:pPr>
              <a:defRPr/>
            </a:pPr>
            <a:r>
              <a:rPr lang="en-AU" altLang="en-US" sz="2000" dirty="0"/>
              <a:t>For resources, information or clarification, please contact: </a:t>
            </a:r>
            <a:r>
              <a:rPr lang="en-AU" altLang="en-US" sz="2000" b="1" dirty="0" smtClean="0">
                <a:solidFill>
                  <a:srgbClr val="0000FF"/>
                </a:solidFill>
              </a:rPr>
              <a:t>SafetyComms@dmirs.wa.gov.au</a:t>
            </a:r>
            <a:r>
              <a:rPr lang="en-AU" altLang="en-US" sz="2000" b="1" dirty="0" smtClean="0">
                <a:solidFill>
                  <a:srgbClr val="C00000"/>
                </a:solidFill>
              </a:rPr>
              <a:t> </a:t>
            </a:r>
            <a:r>
              <a:rPr lang="en-AU" altLang="en-US" sz="2000" dirty="0"/>
              <a:t>or visit </a:t>
            </a:r>
            <a:r>
              <a:rPr lang="en-AU" altLang="en-US" sz="2000" b="1" dirty="0">
                <a:solidFill>
                  <a:srgbClr val="0000FF"/>
                </a:solidFill>
              </a:rPr>
              <a:t>www.dmirs.wa.gov.au/ResourcesSafety</a:t>
            </a:r>
          </a:p>
          <a:p>
            <a:pPr>
              <a:defRPr/>
            </a:pPr>
            <a:endParaRPr lang="en-AU" altLang="en-US" sz="2000" b="1" dirty="0">
              <a:solidFill>
                <a:srgbClr val="C00000"/>
              </a:solidFill>
            </a:endParaRPr>
          </a:p>
          <a:p>
            <a:endParaRPr lang="en-AU" sz="2000" dirty="0"/>
          </a:p>
        </p:txBody>
      </p:sp>
      <p:pic>
        <p:nvPicPr>
          <p:cNvPr id="4" name="Picture 2" descr="image00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78700" y="305272"/>
            <a:ext cx="18383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5"/>
          <p:cNvSpPr txBox="1">
            <a:spLocks/>
          </p:cNvSpPr>
          <p:nvPr/>
        </p:nvSpPr>
        <p:spPr>
          <a:xfrm>
            <a:off x="377999" y="332656"/>
            <a:ext cx="8134672" cy="1143000"/>
          </a:xfrm>
          <a:prstGeom prst="rect">
            <a:avLst/>
          </a:prstGeom>
        </p:spPr>
        <p:txBody>
          <a:bodyPr/>
          <a:lstStyle>
            <a:lvl1pPr algn="l" rtl="0" eaLnBrk="1" fontAlgn="base" hangingPunct="1">
              <a:spcBef>
                <a:spcPct val="0"/>
              </a:spcBef>
              <a:spcAft>
                <a:spcPct val="0"/>
              </a:spcAft>
              <a:defRPr sz="3600">
                <a:solidFill>
                  <a:schemeClr val="bg1"/>
                </a:solidFill>
                <a:latin typeface="+mj-lt"/>
                <a:ea typeface="+mj-ea"/>
                <a:cs typeface="+mj-cs"/>
              </a:defRPr>
            </a:lvl1pPr>
            <a:lvl2pPr algn="l" rtl="0" eaLnBrk="1" fontAlgn="base" hangingPunct="1">
              <a:spcBef>
                <a:spcPct val="0"/>
              </a:spcBef>
              <a:spcAft>
                <a:spcPct val="0"/>
              </a:spcAft>
              <a:defRPr sz="3600">
                <a:solidFill>
                  <a:schemeClr val="bg1"/>
                </a:solidFill>
                <a:latin typeface="Arial" charset="0"/>
              </a:defRPr>
            </a:lvl2pPr>
            <a:lvl3pPr algn="l" rtl="0" eaLnBrk="1" fontAlgn="base" hangingPunct="1">
              <a:spcBef>
                <a:spcPct val="0"/>
              </a:spcBef>
              <a:spcAft>
                <a:spcPct val="0"/>
              </a:spcAft>
              <a:defRPr sz="3600">
                <a:solidFill>
                  <a:schemeClr val="bg1"/>
                </a:solidFill>
                <a:latin typeface="Arial" charset="0"/>
              </a:defRPr>
            </a:lvl3pPr>
            <a:lvl4pPr algn="l" rtl="0" eaLnBrk="1" fontAlgn="base" hangingPunct="1">
              <a:spcBef>
                <a:spcPct val="0"/>
              </a:spcBef>
              <a:spcAft>
                <a:spcPct val="0"/>
              </a:spcAft>
              <a:defRPr sz="3600">
                <a:solidFill>
                  <a:schemeClr val="bg1"/>
                </a:solidFill>
                <a:latin typeface="Arial" charset="0"/>
              </a:defRPr>
            </a:lvl4pPr>
            <a:lvl5pPr algn="l" rtl="0" eaLnBrk="1" fontAlgn="base" hangingPunct="1">
              <a:spcBef>
                <a:spcPct val="0"/>
              </a:spcBef>
              <a:spcAft>
                <a:spcPct val="0"/>
              </a:spcAft>
              <a:defRPr sz="3600">
                <a:solidFill>
                  <a:schemeClr val="bg1"/>
                </a:solidFill>
                <a:latin typeface="Arial" charset="0"/>
              </a:defRPr>
            </a:lvl5pPr>
            <a:lvl6pPr marL="457200" algn="l" rtl="0" eaLnBrk="1" fontAlgn="base" hangingPunct="1">
              <a:spcBef>
                <a:spcPct val="0"/>
              </a:spcBef>
              <a:spcAft>
                <a:spcPct val="0"/>
              </a:spcAft>
              <a:defRPr sz="3600">
                <a:solidFill>
                  <a:schemeClr val="bg1"/>
                </a:solidFill>
                <a:latin typeface="Arial" charset="0"/>
              </a:defRPr>
            </a:lvl6pPr>
            <a:lvl7pPr marL="914400" algn="l" rtl="0" eaLnBrk="1" fontAlgn="base" hangingPunct="1">
              <a:spcBef>
                <a:spcPct val="0"/>
              </a:spcBef>
              <a:spcAft>
                <a:spcPct val="0"/>
              </a:spcAft>
              <a:defRPr sz="3600">
                <a:solidFill>
                  <a:schemeClr val="bg1"/>
                </a:solidFill>
                <a:latin typeface="Arial" charset="0"/>
              </a:defRPr>
            </a:lvl7pPr>
            <a:lvl8pPr marL="1371600" algn="l" rtl="0" eaLnBrk="1" fontAlgn="base" hangingPunct="1">
              <a:spcBef>
                <a:spcPct val="0"/>
              </a:spcBef>
              <a:spcAft>
                <a:spcPct val="0"/>
              </a:spcAft>
              <a:defRPr sz="3600">
                <a:solidFill>
                  <a:schemeClr val="bg1"/>
                </a:solidFill>
                <a:latin typeface="Arial" charset="0"/>
              </a:defRPr>
            </a:lvl8pPr>
            <a:lvl9pPr marL="1828800" algn="l" rtl="0" eaLnBrk="1" fontAlgn="base" hangingPunct="1">
              <a:spcBef>
                <a:spcPct val="0"/>
              </a:spcBef>
              <a:spcAft>
                <a:spcPct val="0"/>
              </a:spcAft>
              <a:defRPr sz="3600">
                <a:solidFill>
                  <a:schemeClr val="bg1"/>
                </a:solidFill>
                <a:latin typeface="Arial" charset="0"/>
              </a:defRPr>
            </a:lvl9pPr>
          </a:lstStyle>
          <a:p>
            <a:r>
              <a:rPr lang="en-AU" altLang="en-US" sz="2800" kern="0" dirty="0">
                <a:solidFill>
                  <a:srgbClr val="CF5E31"/>
                </a:solidFill>
              </a:rPr>
              <a:t>Please read this before using presentation</a:t>
            </a:r>
            <a:endParaRPr lang="en-AU" altLang="en-US" sz="2800" kern="0" dirty="0"/>
          </a:p>
        </p:txBody>
      </p:sp>
    </p:spTree>
    <p:extLst>
      <p:ext uri="{BB962C8B-B14F-4D97-AF65-F5344CB8AC3E}">
        <p14:creationId xmlns:p14="http://schemas.microsoft.com/office/powerpoint/2010/main" val="5140462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166" y="1131094"/>
            <a:ext cx="8833104" cy="994172"/>
          </a:xfrm>
        </p:spPr>
        <p:txBody>
          <a:bodyPr>
            <a:normAutofit/>
          </a:bodyPr>
          <a:lstStyle/>
          <a:p>
            <a:r>
              <a:rPr lang="en-AU" sz="2700" dirty="0"/>
              <a:t>Levels of exposure between underground and surface miners</a:t>
            </a:r>
          </a:p>
        </p:txBody>
      </p:sp>
      <p:graphicFrame>
        <p:nvGraphicFramePr>
          <p:cNvPr id="4" name="Content Placeholder 3"/>
          <p:cNvGraphicFramePr>
            <a:graphicFrameLocks noGrp="1"/>
          </p:cNvGraphicFramePr>
          <p:nvPr>
            <p:ph idx="1"/>
            <p:extLst/>
          </p:nvPr>
        </p:nvGraphicFramePr>
        <p:xfrm>
          <a:off x="185166" y="2125266"/>
          <a:ext cx="8625347" cy="3512008"/>
        </p:xfrm>
        <a:graphic>
          <a:graphicData uri="http://schemas.openxmlformats.org/drawingml/2006/table">
            <a:tbl>
              <a:tblPr firstRow="1" firstCol="1" bandRow="1">
                <a:tableStyleId>{5C22544A-7EE6-4342-B048-85BDC9FD1C3A}</a:tableStyleId>
              </a:tblPr>
              <a:tblGrid>
                <a:gridCol w="2351270">
                  <a:extLst>
                    <a:ext uri="{9D8B030D-6E8A-4147-A177-3AD203B41FA5}">
                      <a16:colId xmlns:a16="http://schemas.microsoft.com/office/drawing/2014/main" val="4167086417"/>
                    </a:ext>
                  </a:extLst>
                </a:gridCol>
                <a:gridCol w="1850999">
                  <a:extLst>
                    <a:ext uri="{9D8B030D-6E8A-4147-A177-3AD203B41FA5}">
                      <a16:colId xmlns:a16="http://schemas.microsoft.com/office/drawing/2014/main" val="3468035789"/>
                    </a:ext>
                  </a:extLst>
                </a:gridCol>
                <a:gridCol w="1852725">
                  <a:extLst>
                    <a:ext uri="{9D8B030D-6E8A-4147-A177-3AD203B41FA5}">
                      <a16:colId xmlns:a16="http://schemas.microsoft.com/office/drawing/2014/main" val="3142330262"/>
                    </a:ext>
                  </a:extLst>
                </a:gridCol>
                <a:gridCol w="1763530">
                  <a:extLst>
                    <a:ext uri="{9D8B030D-6E8A-4147-A177-3AD203B41FA5}">
                      <a16:colId xmlns:a16="http://schemas.microsoft.com/office/drawing/2014/main" val="2134400283"/>
                    </a:ext>
                  </a:extLst>
                </a:gridCol>
                <a:gridCol w="806823">
                  <a:extLst>
                    <a:ext uri="{9D8B030D-6E8A-4147-A177-3AD203B41FA5}">
                      <a16:colId xmlns:a16="http://schemas.microsoft.com/office/drawing/2014/main" val="2109662077"/>
                    </a:ext>
                  </a:extLst>
                </a:gridCol>
              </a:tblGrid>
              <a:tr h="903524">
                <a:tc>
                  <a:txBody>
                    <a:bodyPr/>
                    <a:lstStyle/>
                    <a:p>
                      <a:pPr>
                        <a:lnSpc>
                          <a:spcPct val="150000"/>
                        </a:lnSpc>
                        <a:spcAft>
                          <a:spcPts val="0"/>
                        </a:spcAft>
                      </a:pPr>
                      <a:r>
                        <a:rPr lang="en-AU" sz="1500" dirty="0">
                          <a:effectLst/>
                        </a:rPr>
                        <a:t>Exposures</a:t>
                      </a:r>
                      <a:endParaRPr lang="en-AU" sz="15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50000"/>
                        </a:lnSpc>
                        <a:spcAft>
                          <a:spcPts val="0"/>
                        </a:spcAft>
                      </a:pPr>
                      <a:r>
                        <a:rPr lang="en-AU" sz="1500" dirty="0">
                          <a:effectLst/>
                        </a:rPr>
                        <a:t>Underground (median, IQR)</a:t>
                      </a:r>
                      <a:endParaRPr lang="en-AU" sz="15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50000"/>
                        </a:lnSpc>
                        <a:spcAft>
                          <a:spcPts val="0"/>
                        </a:spcAft>
                      </a:pPr>
                      <a:r>
                        <a:rPr lang="en-AU" sz="1500" dirty="0" smtClean="0">
                          <a:effectLst/>
                        </a:rPr>
                        <a:t>Surface(median</a:t>
                      </a:r>
                      <a:r>
                        <a:rPr lang="en-AU" sz="1500" dirty="0">
                          <a:effectLst/>
                        </a:rPr>
                        <a:t>, IQR)</a:t>
                      </a:r>
                      <a:endParaRPr lang="en-AU" sz="15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50000"/>
                        </a:lnSpc>
                        <a:spcAft>
                          <a:spcPts val="0"/>
                        </a:spcAft>
                      </a:pPr>
                      <a:r>
                        <a:rPr lang="en-AU" sz="1500">
                          <a:effectLst/>
                        </a:rPr>
                        <a:t>Total (median, IQR)</a:t>
                      </a:r>
                      <a:endParaRPr lang="en-AU" sz="150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50000"/>
                        </a:lnSpc>
                        <a:spcAft>
                          <a:spcPts val="0"/>
                        </a:spcAft>
                      </a:pPr>
                      <a:r>
                        <a:rPr lang="en-AU" sz="1500">
                          <a:effectLst/>
                        </a:rPr>
                        <a:t>p</a:t>
                      </a:r>
                      <a:endParaRPr lang="en-AU" sz="150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51435" marR="51435" marT="0" marB="0" anchor="ctr"/>
                </a:tc>
                <a:extLst>
                  <a:ext uri="{0D108BD9-81ED-4DB2-BD59-A6C34878D82A}">
                    <a16:rowId xmlns:a16="http://schemas.microsoft.com/office/drawing/2014/main" val="1508813688"/>
                  </a:ext>
                </a:extLst>
              </a:tr>
              <a:tr h="426240">
                <a:tc>
                  <a:txBody>
                    <a:bodyPr/>
                    <a:lstStyle/>
                    <a:p>
                      <a:pPr>
                        <a:lnSpc>
                          <a:spcPct val="150000"/>
                        </a:lnSpc>
                        <a:spcAft>
                          <a:spcPts val="0"/>
                        </a:spcAft>
                      </a:pPr>
                      <a:r>
                        <a:rPr lang="en-AU" sz="1500" dirty="0">
                          <a:effectLst/>
                        </a:rPr>
                        <a:t>EC (</a:t>
                      </a:r>
                      <a:r>
                        <a:rPr lang="en-AU" sz="1500" dirty="0" err="1">
                          <a:effectLst/>
                        </a:rPr>
                        <a:t>μg</a:t>
                      </a:r>
                      <a:r>
                        <a:rPr lang="en-AU" sz="1500" dirty="0">
                          <a:effectLst/>
                        </a:rPr>
                        <a:t>/m</a:t>
                      </a:r>
                      <a:r>
                        <a:rPr lang="en-AU" sz="1500" baseline="30000" dirty="0">
                          <a:effectLst/>
                        </a:rPr>
                        <a:t>3</a:t>
                      </a:r>
                      <a:r>
                        <a:rPr lang="en-AU" sz="1500" dirty="0">
                          <a:effectLst/>
                        </a:rPr>
                        <a:t>)</a:t>
                      </a:r>
                      <a:endParaRPr lang="en-AU" sz="15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50000"/>
                        </a:lnSpc>
                        <a:spcAft>
                          <a:spcPts val="0"/>
                        </a:spcAft>
                      </a:pPr>
                      <a:r>
                        <a:rPr lang="en-AU" sz="1500" dirty="0" smtClean="0">
                          <a:effectLst/>
                        </a:rPr>
                        <a:t>56.5 (50.6)</a:t>
                      </a:r>
                      <a:endParaRPr lang="en-AU" sz="15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50000"/>
                        </a:lnSpc>
                        <a:spcAft>
                          <a:spcPts val="0"/>
                        </a:spcAft>
                      </a:pPr>
                      <a:r>
                        <a:rPr lang="en-AU" sz="1500">
                          <a:effectLst/>
                        </a:rPr>
                        <a:t>1.38 (0)</a:t>
                      </a:r>
                      <a:endParaRPr lang="en-AU" sz="150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50000"/>
                        </a:lnSpc>
                        <a:spcAft>
                          <a:spcPts val="0"/>
                        </a:spcAft>
                      </a:pPr>
                      <a:r>
                        <a:rPr lang="en-AU" sz="1500" dirty="0">
                          <a:effectLst/>
                        </a:rPr>
                        <a:t>43.73 (</a:t>
                      </a:r>
                      <a:r>
                        <a:rPr lang="en-AU" sz="1500" dirty="0" smtClean="0">
                          <a:effectLst/>
                        </a:rPr>
                        <a:t>64.1)</a:t>
                      </a:r>
                      <a:endParaRPr lang="en-AU" sz="15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50000"/>
                        </a:lnSpc>
                        <a:spcAft>
                          <a:spcPts val="0"/>
                        </a:spcAft>
                      </a:pPr>
                      <a:r>
                        <a:rPr lang="en-AU" sz="1500">
                          <a:effectLst/>
                        </a:rPr>
                        <a:t>&lt;0.001</a:t>
                      </a:r>
                      <a:endParaRPr lang="en-AU" sz="150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51435" marR="51435" marT="0" marB="0" anchor="ctr"/>
                </a:tc>
                <a:extLst>
                  <a:ext uri="{0D108BD9-81ED-4DB2-BD59-A6C34878D82A}">
                    <a16:rowId xmlns:a16="http://schemas.microsoft.com/office/drawing/2014/main" val="3643178470"/>
                  </a:ext>
                </a:extLst>
              </a:tr>
              <a:tr h="426240">
                <a:tc>
                  <a:txBody>
                    <a:bodyPr/>
                    <a:lstStyle/>
                    <a:p>
                      <a:pPr>
                        <a:lnSpc>
                          <a:spcPct val="150000"/>
                        </a:lnSpc>
                        <a:spcAft>
                          <a:spcPts val="0"/>
                        </a:spcAft>
                      </a:pPr>
                      <a:r>
                        <a:rPr lang="en-AU" sz="1500">
                          <a:effectLst/>
                        </a:rPr>
                        <a:t>VOCs (μg/m</a:t>
                      </a:r>
                      <a:r>
                        <a:rPr lang="en-AU" sz="1500" baseline="30000">
                          <a:effectLst/>
                        </a:rPr>
                        <a:t>3</a:t>
                      </a:r>
                      <a:r>
                        <a:rPr lang="en-AU" sz="1500">
                          <a:effectLst/>
                        </a:rPr>
                        <a:t>)</a:t>
                      </a:r>
                      <a:endParaRPr lang="en-AU" sz="150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50000"/>
                        </a:lnSpc>
                        <a:spcAft>
                          <a:spcPts val="0"/>
                        </a:spcAft>
                      </a:pPr>
                      <a:r>
                        <a:rPr lang="en-AU" sz="1500" dirty="0" smtClean="0">
                          <a:effectLst/>
                        </a:rPr>
                        <a:t>111.5 </a:t>
                      </a:r>
                      <a:r>
                        <a:rPr lang="en-AU" sz="1500" dirty="0">
                          <a:effectLst/>
                        </a:rPr>
                        <a:t>(</a:t>
                      </a:r>
                      <a:r>
                        <a:rPr lang="en-AU" sz="1500" dirty="0" smtClean="0">
                          <a:effectLst/>
                        </a:rPr>
                        <a:t>81.2)</a:t>
                      </a:r>
                      <a:endParaRPr lang="en-AU" sz="15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50000"/>
                        </a:lnSpc>
                        <a:spcAft>
                          <a:spcPts val="0"/>
                        </a:spcAft>
                      </a:pPr>
                      <a:r>
                        <a:rPr lang="en-AU" sz="1500" dirty="0" smtClean="0">
                          <a:effectLst/>
                        </a:rPr>
                        <a:t>51.2 </a:t>
                      </a:r>
                      <a:r>
                        <a:rPr lang="en-AU" sz="1500" dirty="0">
                          <a:effectLst/>
                        </a:rPr>
                        <a:t>(</a:t>
                      </a:r>
                      <a:r>
                        <a:rPr lang="en-AU" sz="1500" dirty="0" smtClean="0">
                          <a:effectLst/>
                        </a:rPr>
                        <a:t>21.3)</a:t>
                      </a:r>
                      <a:endParaRPr lang="en-AU" sz="15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50000"/>
                        </a:lnSpc>
                        <a:spcAft>
                          <a:spcPts val="0"/>
                        </a:spcAft>
                      </a:pPr>
                      <a:r>
                        <a:rPr lang="en-AU" sz="1500" dirty="0" smtClean="0">
                          <a:effectLst/>
                        </a:rPr>
                        <a:t>94.6 </a:t>
                      </a:r>
                      <a:r>
                        <a:rPr lang="en-AU" sz="1500" dirty="0">
                          <a:effectLst/>
                        </a:rPr>
                        <a:t>(</a:t>
                      </a:r>
                      <a:r>
                        <a:rPr lang="en-AU" sz="1500" dirty="0" smtClean="0">
                          <a:effectLst/>
                        </a:rPr>
                        <a:t>82.6)</a:t>
                      </a:r>
                      <a:endParaRPr lang="en-AU" sz="15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50000"/>
                        </a:lnSpc>
                        <a:spcAft>
                          <a:spcPts val="0"/>
                        </a:spcAft>
                      </a:pPr>
                      <a:r>
                        <a:rPr lang="en-AU" sz="1500">
                          <a:effectLst/>
                        </a:rPr>
                        <a:t>&lt;0.001</a:t>
                      </a:r>
                      <a:endParaRPr lang="en-AU" sz="150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51435" marR="51435" marT="0" marB="0" anchor="ctr"/>
                </a:tc>
                <a:extLst>
                  <a:ext uri="{0D108BD9-81ED-4DB2-BD59-A6C34878D82A}">
                    <a16:rowId xmlns:a16="http://schemas.microsoft.com/office/drawing/2014/main" val="1864056483"/>
                  </a:ext>
                </a:extLst>
              </a:tr>
              <a:tr h="426240">
                <a:tc>
                  <a:txBody>
                    <a:bodyPr/>
                    <a:lstStyle/>
                    <a:p>
                      <a:pPr>
                        <a:lnSpc>
                          <a:spcPct val="150000"/>
                        </a:lnSpc>
                        <a:spcAft>
                          <a:spcPts val="0"/>
                        </a:spcAft>
                      </a:pPr>
                      <a:r>
                        <a:rPr lang="en-AU" sz="1500">
                          <a:effectLst/>
                        </a:rPr>
                        <a:t>NO</a:t>
                      </a:r>
                      <a:r>
                        <a:rPr lang="en-AU" sz="1500" baseline="-25000">
                          <a:effectLst/>
                        </a:rPr>
                        <a:t>2</a:t>
                      </a:r>
                      <a:r>
                        <a:rPr lang="en-AU" sz="1500">
                          <a:effectLst/>
                        </a:rPr>
                        <a:t> (μg/m</a:t>
                      </a:r>
                      <a:r>
                        <a:rPr lang="en-AU" sz="1500" baseline="30000">
                          <a:effectLst/>
                        </a:rPr>
                        <a:t>3</a:t>
                      </a:r>
                      <a:r>
                        <a:rPr lang="en-AU" sz="1500">
                          <a:effectLst/>
                        </a:rPr>
                        <a:t>)</a:t>
                      </a:r>
                      <a:endParaRPr lang="en-AU" sz="150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50000"/>
                        </a:lnSpc>
                        <a:spcAft>
                          <a:spcPts val="0"/>
                        </a:spcAft>
                      </a:pPr>
                      <a:r>
                        <a:rPr lang="en-AU" sz="1500">
                          <a:effectLst/>
                        </a:rPr>
                        <a:t>0.33 (0.45)</a:t>
                      </a:r>
                      <a:endParaRPr lang="en-AU" sz="150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50000"/>
                        </a:lnSpc>
                        <a:spcAft>
                          <a:spcPts val="0"/>
                        </a:spcAft>
                      </a:pPr>
                      <a:r>
                        <a:rPr lang="en-AU" sz="1500">
                          <a:effectLst/>
                        </a:rPr>
                        <a:t>0.02 (0.01)</a:t>
                      </a:r>
                      <a:endParaRPr lang="en-AU" sz="150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50000"/>
                        </a:lnSpc>
                        <a:spcAft>
                          <a:spcPts val="0"/>
                        </a:spcAft>
                      </a:pPr>
                      <a:r>
                        <a:rPr lang="en-AU" sz="1500">
                          <a:effectLst/>
                        </a:rPr>
                        <a:t>0.25 (0.44)</a:t>
                      </a:r>
                      <a:endParaRPr lang="en-AU" sz="150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50000"/>
                        </a:lnSpc>
                        <a:spcAft>
                          <a:spcPts val="0"/>
                        </a:spcAft>
                      </a:pPr>
                      <a:r>
                        <a:rPr lang="en-AU" sz="1500">
                          <a:effectLst/>
                        </a:rPr>
                        <a:t>&lt;0.001</a:t>
                      </a:r>
                      <a:endParaRPr lang="en-AU" sz="150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51435" marR="51435" marT="0" marB="0" anchor="ctr"/>
                </a:tc>
                <a:extLst>
                  <a:ext uri="{0D108BD9-81ED-4DB2-BD59-A6C34878D82A}">
                    <a16:rowId xmlns:a16="http://schemas.microsoft.com/office/drawing/2014/main" val="746196593"/>
                  </a:ext>
                </a:extLst>
              </a:tr>
              <a:tr h="903524">
                <a:tc>
                  <a:txBody>
                    <a:bodyPr/>
                    <a:lstStyle/>
                    <a:p>
                      <a:pPr>
                        <a:lnSpc>
                          <a:spcPct val="150000"/>
                        </a:lnSpc>
                        <a:spcAft>
                          <a:spcPts val="0"/>
                        </a:spcAft>
                      </a:pPr>
                      <a:r>
                        <a:rPr lang="en-AU" sz="1500">
                          <a:effectLst/>
                        </a:rPr>
                        <a:t>Particle number (pt/ccm)</a:t>
                      </a:r>
                      <a:endParaRPr lang="en-AU" sz="150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50000"/>
                        </a:lnSpc>
                        <a:spcAft>
                          <a:spcPts val="0"/>
                        </a:spcAft>
                      </a:pPr>
                      <a:r>
                        <a:rPr lang="en-AU" sz="1500" dirty="0" smtClean="0">
                          <a:effectLst/>
                        </a:rPr>
                        <a:t>52740 </a:t>
                      </a:r>
                      <a:r>
                        <a:rPr lang="en-AU" sz="1500" dirty="0">
                          <a:effectLst/>
                        </a:rPr>
                        <a:t>(</a:t>
                      </a:r>
                      <a:r>
                        <a:rPr lang="en-AU" sz="1500" dirty="0" smtClean="0">
                          <a:effectLst/>
                        </a:rPr>
                        <a:t>49776)</a:t>
                      </a:r>
                      <a:endParaRPr lang="en-AU" sz="15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50000"/>
                        </a:lnSpc>
                        <a:spcAft>
                          <a:spcPts val="0"/>
                        </a:spcAft>
                      </a:pPr>
                      <a:r>
                        <a:rPr lang="en-AU" sz="1500" dirty="0" smtClean="0">
                          <a:effectLst/>
                        </a:rPr>
                        <a:t>8764 </a:t>
                      </a:r>
                      <a:r>
                        <a:rPr lang="en-AU" sz="1500" dirty="0">
                          <a:effectLst/>
                        </a:rPr>
                        <a:t>(</a:t>
                      </a:r>
                      <a:r>
                        <a:rPr lang="en-AU" sz="1500" dirty="0" smtClean="0">
                          <a:effectLst/>
                        </a:rPr>
                        <a:t>15340)</a:t>
                      </a:r>
                      <a:endParaRPr lang="en-AU" sz="15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50000"/>
                        </a:lnSpc>
                        <a:spcAft>
                          <a:spcPts val="0"/>
                        </a:spcAft>
                      </a:pPr>
                      <a:r>
                        <a:rPr lang="en-AU" sz="1500" dirty="0" smtClean="0">
                          <a:effectLst/>
                        </a:rPr>
                        <a:t>40853 </a:t>
                      </a:r>
                      <a:r>
                        <a:rPr lang="en-AU" sz="1500" dirty="0">
                          <a:effectLst/>
                        </a:rPr>
                        <a:t>(</a:t>
                      </a:r>
                      <a:r>
                        <a:rPr lang="en-AU" sz="1500" dirty="0" smtClean="0">
                          <a:effectLst/>
                        </a:rPr>
                        <a:t>48074)</a:t>
                      </a:r>
                      <a:endParaRPr lang="en-AU" sz="15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50000"/>
                        </a:lnSpc>
                        <a:spcAft>
                          <a:spcPts val="0"/>
                        </a:spcAft>
                      </a:pPr>
                      <a:r>
                        <a:rPr lang="en-AU" sz="1500">
                          <a:effectLst/>
                        </a:rPr>
                        <a:t>&lt;0.001</a:t>
                      </a:r>
                      <a:endParaRPr lang="en-AU" sz="150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51435" marR="51435" marT="0" marB="0" anchor="ctr"/>
                </a:tc>
                <a:extLst>
                  <a:ext uri="{0D108BD9-81ED-4DB2-BD59-A6C34878D82A}">
                    <a16:rowId xmlns:a16="http://schemas.microsoft.com/office/drawing/2014/main" val="4001675824"/>
                  </a:ext>
                </a:extLst>
              </a:tr>
              <a:tr h="426240">
                <a:tc>
                  <a:txBody>
                    <a:bodyPr/>
                    <a:lstStyle/>
                    <a:p>
                      <a:pPr>
                        <a:lnSpc>
                          <a:spcPct val="150000"/>
                        </a:lnSpc>
                        <a:spcAft>
                          <a:spcPts val="0"/>
                        </a:spcAft>
                      </a:pPr>
                      <a:r>
                        <a:rPr lang="en-AU" sz="1500">
                          <a:effectLst/>
                        </a:rPr>
                        <a:t>Particle size (nm)</a:t>
                      </a:r>
                      <a:endParaRPr lang="en-AU" sz="150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50000"/>
                        </a:lnSpc>
                        <a:spcAft>
                          <a:spcPts val="0"/>
                        </a:spcAft>
                      </a:pPr>
                      <a:r>
                        <a:rPr lang="en-AU" sz="1500" dirty="0" smtClean="0">
                          <a:effectLst/>
                        </a:rPr>
                        <a:t>57.8 </a:t>
                      </a:r>
                      <a:r>
                        <a:rPr lang="en-AU" sz="1500" dirty="0">
                          <a:effectLst/>
                        </a:rPr>
                        <a:t>(</a:t>
                      </a:r>
                      <a:r>
                        <a:rPr lang="en-AU" sz="1500" dirty="0" smtClean="0">
                          <a:effectLst/>
                        </a:rPr>
                        <a:t>19.9)</a:t>
                      </a:r>
                      <a:endParaRPr lang="en-AU" sz="15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50000"/>
                        </a:lnSpc>
                        <a:spcAft>
                          <a:spcPts val="0"/>
                        </a:spcAft>
                      </a:pPr>
                      <a:r>
                        <a:rPr lang="en-AU" sz="1500" dirty="0" smtClean="0">
                          <a:effectLst/>
                        </a:rPr>
                        <a:t>50.4 </a:t>
                      </a:r>
                      <a:r>
                        <a:rPr lang="en-AU" sz="1500" dirty="0">
                          <a:effectLst/>
                        </a:rPr>
                        <a:t>(</a:t>
                      </a:r>
                      <a:r>
                        <a:rPr lang="en-AU" sz="1500" dirty="0" smtClean="0">
                          <a:effectLst/>
                        </a:rPr>
                        <a:t>7.8)</a:t>
                      </a:r>
                      <a:endParaRPr lang="en-AU" sz="15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50000"/>
                        </a:lnSpc>
                        <a:spcAft>
                          <a:spcPts val="0"/>
                        </a:spcAft>
                      </a:pPr>
                      <a:r>
                        <a:rPr lang="en-AU" sz="1500" dirty="0" smtClean="0">
                          <a:effectLst/>
                        </a:rPr>
                        <a:t>54.2 </a:t>
                      </a:r>
                      <a:r>
                        <a:rPr lang="en-AU" sz="1500" dirty="0">
                          <a:effectLst/>
                        </a:rPr>
                        <a:t>(</a:t>
                      </a:r>
                      <a:r>
                        <a:rPr lang="en-AU" sz="1500" dirty="0" smtClean="0">
                          <a:effectLst/>
                        </a:rPr>
                        <a:t>16.7)</a:t>
                      </a:r>
                      <a:endParaRPr lang="en-AU" sz="15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50000"/>
                        </a:lnSpc>
                        <a:spcAft>
                          <a:spcPts val="0"/>
                        </a:spcAft>
                      </a:pPr>
                      <a:r>
                        <a:rPr lang="en-AU" sz="1500" dirty="0">
                          <a:effectLst/>
                        </a:rPr>
                        <a:t>0.003</a:t>
                      </a:r>
                      <a:endParaRPr lang="en-AU" sz="15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51435" marR="51435" marT="0" marB="0" anchor="ctr"/>
                </a:tc>
                <a:extLst>
                  <a:ext uri="{0D108BD9-81ED-4DB2-BD59-A6C34878D82A}">
                    <a16:rowId xmlns:a16="http://schemas.microsoft.com/office/drawing/2014/main" val="2322600353"/>
                  </a:ext>
                </a:extLst>
              </a:tr>
            </a:tbl>
          </a:graphicData>
        </a:graphic>
      </p:graphicFrame>
    </p:spTree>
    <p:extLst>
      <p:ext uri="{BB962C8B-B14F-4D97-AF65-F5344CB8AC3E}">
        <p14:creationId xmlns:p14="http://schemas.microsoft.com/office/powerpoint/2010/main" val="74015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1402556" y="873920"/>
            <a:ext cx="5915025" cy="746522"/>
          </a:xfrm>
        </p:spPr>
        <p:txBody>
          <a:bodyPr>
            <a:normAutofit/>
          </a:bodyPr>
          <a:lstStyle/>
          <a:p>
            <a:r>
              <a:rPr lang="en-AU" altLang="en-US" dirty="0" smtClean="0"/>
              <a:t>Highest exposures by job type.</a:t>
            </a:r>
          </a:p>
        </p:txBody>
      </p:sp>
      <p:graphicFrame>
        <p:nvGraphicFramePr>
          <p:cNvPr id="4" name="Content Placeholder 3"/>
          <p:cNvGraphicFramePr>
            <a:graphicFrameLocks noGrp="1"/>
          </p:cNvGraphicFramePr>
          <p:nvPr>
            <p:ph idx="1"/>
            <p:extLst/>
          </p:nvPr>
        </p:nvGraphicFramePr>
        <p:xfrm>
          <a:off x="723614" y="1498402"/>
          <a:ext cx="7197376" cy="3699665"/>
        </p:xfrm>
        <a:graphic>
          <a:graphicData uri="http://schemas.openxmlformats.org/drawingml/2006/table">
            <a:tbl>
              <a:tblPr firstRow="1" firstCol="1" bandRow="1">
                <a:tableStyleId>{5C22544A-7EE6-4342-B048-85BDC9FD1C3A}</a:tableStyleId>
              </a:tblPr>
              <a:tblGrid>
                <a:gridCol w="1285222">
                  <a:extLst>
                    <a:ext uri="{9D8B030D-6E8A-4147-A177-3AD203B41FA5}">
                      <a16:colId xmlns:a16="http://schemas.microsoft.com/office/drawing/2014/main" val="3017557445"/>
                    </a:ext>
                  </a:extLst>
                </a:gridCol>
                <a:gridCol w="390084">
                  <a:extLst>
                    <a:ext uri="{9D8B030D-6E8A-4147-A177-3AD203B41FA5}">
                      <a16:colId xmlns:a16="http://schemas.microsoft.com/office/drawing/2014/main" val="1345136482"/>
                    </a:ext>
                  </a:extLst>
                </a:gridCol>
                <a:gridCol w="1067596">
                  <a:extLst>
                    <a:ext uri="{9D8B030D-6E8A-4147-A177-3AD203B41FA5}">
                      <a16:colId xmlns:a16="http://schemas.microsoft.com/office/drawing/2014/main" val="4038412298"/>
                    </a:ext>
                  </a:extLst>
                </a:gridCol>
                <a:gridCol w="1224815">
                  <a:extLst>
                    <a:ext uri="{9D8B030D-6E8A-4147-A177-3AD203B41FA5}">
                      <a16:colId xmlns:a16="http://schemas.microsoft.com/office/drawing/2014/main" val="1283813712"/>
                    </a:ext>
                  </a:extLst>
                </a:gridCol>
                <a:gridCol w="909008">
                  <a:extLst>
                    <a:ext uri="{9D8B030D-6E8A-4147-A177-3AD203B41FA5}">
                      <a16:colId xmlns:a16="http://schemas.microsoft.com/office/drawing/2014/main" val="3980405697"/>
                    </a:ext>
                  </a:extLst>
                </a:gridCol>
                <a:gridCol w="1045064">
                  <a:extLst>
                    <a:ext uri="{9D8B030D-6E8A-4147-A177-3AD203B41FA5}">
                      <a16:colId xmlns:a16="http://schemas.microsoft.com/office/drawing/2014/main" val="3047585586"/>
                    </a:ext>
                  </a:extLst>
                </a:gridCol>
                <a:gridCol w="1275587">
                  <a:extLst>
                    <a:ext uri="{9D8B030D-6E8A-4147-A177-3AD203B41FA5}">
                      <a16:colId xmlns:a16="http://schemas.microsoft.com/office/drawing/2014/main" val="1447799499"/>
                    </a:ext>
                  </a:extLst>
                </a:gridCol>
              </a:tblGrid>
              <a:tr h="1097280">
                <a:tc>
                  <a:txBody>
                    <a:bodyPr/>
                    <a:lstStyle/>
                    <a:p>
                      <a:pPr>
                        <a:lnSpc>
                          <a:spcPct val="100000"/>
                        </a:lnSpc>
                        <a:spcAft>
                          <a:spcPts val="0"/>
                        </a:spcAft>
                      </a:pPr>
                      <a:r>
                        <a:rPr lang="en-AU" sz="1800" dirty="0">
                          <a:effectLst/>
                        </a:rPr>
                        <a:t>Job title</a:t>
                      </a:r>
                      <a:endParaRPr lang="en-AU" sz="18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38580" marR="38580" marT="0" marB="0"/>
                </a:tc>
                <a:tc>
                  <a:txBody>
                    <a:bodyPr/>
                    <a:lstStyle/>
                    <a:p>
                      <a:pPr>
                        <a:lnSpc>
                          <a:spcPct val="100000"/>
                        </a:lnSpc>
                        <a:spcAft>
                          <a:spcPts val="0"/>
                        </a:spcAft>
                      </a:pPr>
                      <a:r>
                        <a:rPr lang="en-AU" sz="1800" dirty="0">
                          <a:effectLst/>
                        </a:rPr>
                        <a:t>N</a:t>
                      </a:r>
                      <a:endParaRPr lang="en-AU" sz="18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38580" marR="38580" marT="0" marB="0"/>
                </a:tc>
                <a:tc>
                  <a:txBody>
                    <a:bodyPr/>
                    <a:lstStyle/>
                    <a:p>
                      <a:pPr>
                        <a:lnSpc>
                          <a:spcPct val="100000"/>
                        </a:lnSpc>
                        <a:spcAft>
                          <a:spcPts val="0"/>
                        </a:spcAft>
                      </a:pPr>
                      <a:r>
                        <a:rPr lang="en-AU" sz="1800" dirty="0">
                          <a:effectLst/>
                        </a:rPr>
                        <a:t>EC</a:t>
                      </a:r>
                    </a:p>
                    <a:p>
                      <a:pPr>
                        <a:lnSpc>
                          <a:spcPct val="100000"/>
                        </a:lnSpc>
                        <a:spcAft>
                          <a:spcPts val="0"/>
                        </a:spcAft>
                      </a:pPr>
                      <a:r>
                        <a:rPr lang="en-AU" sz="1800" dirty="0">
                          <a:effectLst/>
                        </a:rPr>
                        <a:t>(</a:t>
                      </a:r>
                      <a:r>
                        <a:rPr lang="en-AU" sz="1800" dirty="0" smtClean="0">
                          <a:effectLst/>
                        </a:rPr>
                        <a:t>median)</a:t>
                      </a:r>
                    </a:p>
                    <a:p>
                      <a:pPr>
                        <a:lnSpc>
                          <a:spcPct val="100000"/>
                        </a:lnSpc>
                        <a:spcAft>
                          <a:spcPts val="0"/>
                        </a:spcAft>
                      </a:pPr>
                      <a:r>
                        <a:rPr lang="en-AU" sz="1800" dirty="0" smtClean="0">
                          <a:effectLst/>
                        </a:rPr>
                        <a:t>(</a:t>
                      </a:r>
                      <a:r>
                        <a:rPr lang="en-AU" sz="1800" dirty="0" err="1" smtClean="0">
                          <a:effectLst/>
                        </a:rPr>
                        <a:t>μg</a:t>
                      </a:r>
                      <a:r>
                        <a:rPr lang="en-AU" sz="1800" dirty="0" smtClean="0">
                          <a:effectLst/>
                        </a:rPr>
                        <a:t>/m</a:t>
                      </a:r>
                      <a:r>
                        <a:rPr lang="en-AU" sz="1800" baseline="30000" dirty="0" smtClean="0">
                          <a:effectLst/>
                        </a:rPr>
                        <a:t>3</a:t>
                      </a:r>
                      <a:r>
                        <a:rPr lang="en-AU" sz="1800" dirty="0" smtClean="0">
                          <a:effectLst/>
                        </a:rPr>
                        <a:t>)</a:t>
                      </a:r>
                      <a:endParaRPr lang="en-AU" sz="18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38580" marR="38580" marT="0" marB="0"/>
                </a:tc>
                <a:tc>
                  <a:txBody>
                    <a:bodyPr/>
                    <a:lstStyle/>
                    <a:p>
                      <a:pPr>
                        <a:lnSpc>
                          <a:spcPct val="100000"/>
                        </a:lnSpc>
                        <a:spcAft>
                          <a:spcPts val="0"/>
                        </a:spcAft>
                      </a:pPr>
                      <a:r>
                        <a:rPr lang="en-AU" sz="1800" dirty="0">
                          <a:effectLst/>
                        </a:rPr>
                        <a:t>VOCs</a:t>
                      </a:r>
                    </a:p>
                    <a:p>
                      <a:pPr>
                        <a:lnSpc>
                          <a:spcPct val="100000"/>
                        </a:lnSpc>
                        <a:spcAft>
                          <a:spcPts val="0"/>
                        </a:spcAft>
                      </a:pPr>
                      <a:r>
                        <a:rPr lang="en-AU" sz="1800" dirty="0">
                          <a:effectLst/>
                        </a:rPr>
                        <a:t> (</a:t>
                      </a:r>
                      <a:r>
                        <a:rPr lang="en-AU" sz="1800" dirty="0" smtClean="0">
                          <a:effectLst/>
                        </a:rPr>
                        <a:t>median)</a:t>
                      </a:r>
                    </a:p>
                    <a:p>
                      <a:pPr>
                        <a:lnSpc>
                          <a:spcPct val="100000"/>
                        </a:lnSpc>
                        <a:spcAft>
                          <a:spcPts val="0"/>
                        </a:spcAft>
                      </a:pPr>
                      <a:r>
                        <a:rPr lang="en-AU" sz="1800" dirty="0" smtClean="0">
                          <a:effectLst/>
                        </a:rPr>
                        <a:t>(</a:t>
                      </a:r>
                      <a:r>
                        <a:rPr lang="en-AU" sz="1800" dirty="0" err="1" smtClean="0">
                          <a:effectLst/>
                        </a:rPr>
                        <a:t>μg</a:t>
                      </a:r>
                      <a:r>
                        <a:rPr lang="en-AU" sz="1800" dirty="0" smtClean="0">
                          <a:effectLst/>
                        </a:rPr>
                        <a:t>/m</a:t>
                      </a:r>
                      <a:r>
                        <a:rPr lang="en-AU" sz="1800" baseline="30000" dirty="0" smtClean="0">
                          <a:effectLst/>
                        </a:rPr>
                        <a:t>3</a:t>
                      </a:r>
                      <a:r>
                        <a:rPr lang="en-AU" sz="1800" dirty="0" smtClean="0">
                          <a:effectLst/>
                        </a:rPr>
                        <a:t>)</a:t>
                      </a:r>
                      <a:endParaRPr lang="en-AU" sz="18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38580" marR="38580" marT="0" marB="0"/>
                </a:tc>
                <a:tc>
                  <a:txBody>
                    <a:bodyPr/>
                    <a:lstStyle/>
                    <a:p>
                      <a:pPr>
                        <a:lnSpc>
                          <a:spcPct val="100000"/>
                        </a:lnSpc>
                        <a:spcAft>
                          <a:spcPts val="0"/>
                        </a:spcAft>
                      </a:pPr>
                      <a:r>
                        <a:rPr lang="en-AU" sz="1800" dirty="0" smtClean="0">
                          <a:effectLst/>
                        </a:rPr>
                        <a:t>NO</a:t>
                      </a:r>
                      <a:r>
                        <a:rPr lang="en-AU" sz="1800" baseline="-25000" dirty="0">
                          <a:effectLst/>
                        </a:rPr>
                        <a:t>2</a:t>
                      </a:r>
                      <a:r>
                        <a:rPr lang="en-AU" sz="1800" baseline="-25000" dirty="0" smtClean="0">
                          <a:effectLst/>
                        </a:rPr>
                        <a:t> </a:t>
                      </a:r>
                      <a:endParaRPr lang="en-AU" sz="1800" dirty="0">
                        <a:effectLst/>
                      </a:endParaRPr>
                    </a:p>
                    <a:p>
                      <a:pPr>
                        <a:lnSpc>
                          <a:spcPct val="100000"/>
                        </a:lnSpc>
                        <a:spcAft>
                          <a:spcPts val="0"/>
                        </a:spcAft>
                      </a:pPr>
                      <a:r>
                        <a:rPr lang="en-AU" sz="1800" dirty="0">
                          <a:effectLst/>
                        </a:rPr>
                        <a:t>(</a:t>
                      </a:r>
                      <a:r>
                        <a:rPr lang="en-AU" sz="1800" dirty="0" smtClean="0">
                          <a:effectLst/>
                        </a:rPr>
                        <a:t>median)</a:t>
                      </a:r>
                    </a:p>
                    <a:p>
                      <a:pPr>
                        <a:lnSpc>
                          <a:spcPct val="100000"/>
                        </a:lnSpc>
                        <a:spcAft>
                          <a:spcPts val="0"/>
                        </a:spcAft>
                      </a:pPr>
                      <a:r>
                        <a:rPr lang="en-AU" sz="1800" dirty="0" smtClean="0">
                          <a:effectLst/>
                        </a:rPr>
                        <a:t>(</a:t>
                      </a:r>
                      <a:r>
                        <a:rPr lang="en-AU" sz="1800" dirty="0" err="1" smtClean="0">
                          <a:effectLst/>
                        </a:rPr>
                        <a:t>μg</a:t>
                      </a:r>
                      <a:r>
                        <a:rPr lang="en-AU" sz="1800" dirty="0" smtClean="0">
                          <a:effectLst/>
                        </a:rPr>
                        <a:t>/m</a:t>
                      </a:r>
                      <a:r>
                        <a:rPr lang="en-AU" sz="1800" baseline="30000" dirty="0" smtClean="0">
                          <a:effectLst/>
                        </a:rPr>
                        <a:t>3</a:t>
                      </a:r>
                      <a:r>
                        <a:rPr lang="en-AU" sz="1800" dirty="0" smtClean="0">
                          <a:effectLst/>
                        </a:rPr>
                        <a:t>)</a:t>
                      </a:r>
                      <a:endParaRPr lang="en-AU" sz="18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38580" marR="38580" marT="0" marB="0"/>
                </a:tc>
                <a:tc>
                  <a:txBody>
                    <a:bodyPr/>
                    <a:lstStyle/>
                    <a:p>
                      <a:pPr>
                        <a:lnSpc>
                          <a:spcPct val="100000"/>
                        </a:lnSpc>
                        <a:spcAft>
                          <a:spcPts val="0"/>
                        </a:spcAft>
                      </a:pPr>
                      <a:r>
                        <a:rPr lang="en-AU" sz="1800" dirty="0">
                          <a:effectLst/>
                        </a:rPr>
                        <a:t>Particle number (</a:t>
                      </a:r>
                      <a:r>
                        <a:rPr lang="en-AU" sz="1800" dirty="0" smtClean="0">
                          <a:effectLst/>
                        </a:rPr>
                        <a:t>median)</a:t>
                      </a:r>
                    </a:p>
                    <a:p>
                      <a:pPr>
                        <a:lnSpc>
                          <a:spcPct val="100000"/>
                        </a:lnSpc>
                        <a:spcAft>
                          <a:spcPts val="0"/>
                        </a:spcAft>
                      </a:pPr>
                      <a:r>
                        <a:rPr lang="en-AU" sz="1800" b="1" dirty="0" smtClean="0">
                          <a:solidFill>
                            <a:schemeClr val="bg1"/>
                          </a:solidFill>
                          <a:effectLst/>
                          <a:latin typeface="+mn-lt"/>
                          <a:ea typeface="Times New Roman" panose="02020603050405020304" pitchFamily="18" charset="0"/>
                          <a:cs typeface="Calibri" panose="020F0502020204030204" pitchFamily="34" charset="0"/>
                        </a:rPr>
                        <a:t>(</a:t>
                      </a:r>
                      <a:r>
                        <a:rPr lang="en-AU" sz="1800" b="1" dirty="0" err="1" smtClean="0">
                          <a:solidFill>
                            <a:schemeClr val="bg1"/>
                          </a:solidFill>
                          <a:effectLst/>
                          <a:latin typeface="+mn-lt"/>
                          <a:ea typeface="Times New Roman" panose="02020603050405020304" pitchFamily="18" charset="0"/>
                          <a:cs typeface="Calibri" panose="020F0502020204030204" pitchFamily="34" charset="0"/>
                        </a:rPr>
                        <a:t>pt</a:t>
                      </a:r>
                      <a:r>
                        <a:rPr lang="en-AU" sz="1800" b="1" dirty="0" smtClean="0">
                          <a:solidFill>
                            <a:schemeClr val="bg1"/>
                          </a:solidFill>
                          <a:effectLst/>
                          <a:latin typeface="+mn-lt"/>
                          <a:ea typeface="Times New Roman" panose="02020603050405020304" pitchFamily="18" charset="0"/>
                          <a:cs typeface="Calibri" panose="020F0502020204030204" pitchFamily="34" charset="0"/>
                        </a:rPr>
                        <a:t>/</a:t>
                      </a:r>
                      <a:r>
                        <a:rPr lang="en-AU" sz="1800" b="1" dirty="0" err="1" smtClean="0">
                          <a:solidFill>
                            <a:schemeClr val="bg1"/>
                          </a:solidFill>
                          <a:effectLst/>
                          <a:latin typeface="+mn-lt"/>
                          <a:ea typeface="Times New Roman" panose="02020603050405020304" pitchFamily="18" charset="0"/>
                          <a:cs typeface="Calibri" panose="020F0502020204030204" pitchFamily="34" charset="0"/>
                        </a:rPr>
                        <a:t>ccm</a:t>
                      </a:r>
                      <a:r>
                        <a:rPr lang="en-AU" sz="1800" b="1" dirty="0" smtClean="0">
                          <a:solidFill>
                            <a:schemeClr val="bg1"/>
                          </a:solidFill>
                          <a:effectLst/>
                          <a:latin typeface="+mn-lt"/>
                          <a:ea typeface="Times New Roman" panose="02020603050405020304" pitchFamily="18" charset="0"/>
                          <a:cs typeface="Calibri" panose="020F0502020204030204" pitchFamily="34" charset="0"/>
                        </a:rPr>
                        <a:t>)</a:t>
                      </a:r>
                      <a:endParaRPr lang="en-AU" sz="1800" b="1" dirty="0">
                        <a:solidFill>
                          <a:schemeClr val="bg1"/>
                        </a:solidFill>
                        <a:effectLst/>
                        <a:latin typeface="+mn-lt"/>
                        <a:ea typeface="Times New Roman" panose="02020603050405020304" pitchFamily="18" charset="0"/>
                        <a:cs typeface="Calibri" panose="020F0502020204030204" pitchFamily="34" charset="0"/>
                      </a:endParaRPr>
                    </a:p>
                  </a:txBody>
                  <a:tcPr marL="38580" marR="38580" marT="0" marB="0"/>
                </a:tc>
                <a:tc>
                  <a:txBody>
                    <a:bodyPr/>
                    <a:lstStyle/>
                    <a:p>
                      <a:pPr>
                        <a:lnSpc>
                          <a:spcPct val="100000"/>
                        </a:lnSpc>
                        <a:spcAft>
                          <a:spcPts val="0"/>
                        </a:spcAft>
                      </a:pPr>
                      <a:r>
                        <a:rPr lang="en-AU" sz="1800" dirty="0">
                          <a:effectLst/>
                        </a:rPr>
                        <a:t>Particle size (</a:t>
                      </a:r>
                      <a:r>
                        <a:rPr lang="en-AU" sz="1800" dirty="0" smtClean="0">
                          <a:effectLst/>
                        </a:rPr>
                        <a:t>median)</a:t>
                      </a:r>
                    </a:p>
                    <a:p>
                      <a:pPr>
                        <a:lnSpc>
                          <a:spcPct val="100000"/>
                        </a:lnSpc>
                        <a:spcAft>
                          <a:spcPts val="0"/>
                        </a:spcAft>
                      </a:pPr>
                      <a:r>
                        <a:rPr lang="en-AU" sz="1800" b="1" dirty="0" smtClean="0">
                          <a:solidFill>
                            <a:schemeClr val="bg1"/>
                          </a:solidFill>
                          <a:effectLst/>
                          <a:latin typeface="+mn-lt"/>
                          <a:ea typeface="Times New Roman" panose="02020603050405020304" pitchFamily="18" charset="0"/>
                          <a:cs typeface="Calibri" panose="020F0502020204030204" pitchFamily="34" charset="0"/>
                        </a:rPr>
                        <a:t>(nm)</a:t>
                      </a:r>
                      <a:endParaRPr lang="en-AU" sz="1800" b="1" dirty="0">
                        <a:solidFill>
                          <a:schemeClr val="bg1"/>
                        </a:solidFill>
                        <a:effectLst/>
                        <a:latin typeface="+mn-lt"/>
                        <a:ea typeface="Times New Roman" panose="02020603050405020304" pitchFamily="18" charset="0"/>
                        <a:cs typeface="Calibri" panose="020F0502020204030204" pitchFamily="34" charset="0"/>
                      </a:endParaRPr>
                    </a:p>
                  </a:txBody>
                  <a:tcPr marL="38580" marR="38580" marT="0" marB="0"/>
                </a:tc>
                <a:extLst>
                  <a:ext uri="{0D108BD9-81ED-4DB2-BD59-A6C34878D82A}">
                    <a16:rowId xmlns:a16="http://schemas.microsoft.com/office/drawing/2014/main" val="1743431809"/>
                  </a:ext>
                </a:extLst>
              </a:tr>
              <a:tr h="427218">
                <a:tc>
                  <a:txBody>
                    <a:bodyPr/>
                    <a:lstStyle/>
                    <a:p>
                      <a:pPr>
                        <a:lnSpc>
                          <a:spcPct val="100000"/>
                        </a:lnSpc>
                        <a:spcAft>
                          <a:spcPts val="0"/>
                        </a:spcAft>
                      </a:pPr>
                      <a:r>
                        <a:rPr lang="en-AU" sz="1800" dirty="0">
                          <a:effectLst/>
                        </a:rPr>
                        <a:t>Service crew </a:t>
                      </a:r>
                      <a:endParaRPr lang="en-AU" sz="18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38580" marR="38580" marT="0" marB="0" anchor="ctr"/>
                </a:tc>
                <a:tc>
                  <a:txBody>
                    <a:bodyPr/>
                    <a:lstStyle/>
                    <a:p>
                      <a:pPr>
                        <a:lnSpc>
                          <a:spcPct val="100000"/>
                        </a:lnSpc>
                        <a:spcAft>
                          <a:spcPts val="0"/>
                        </a:spcAft>
                      </a:pPr>
                      <a:r>
                        <a:rPr lang="en-AU" sz="1800" dirty="0">
                          <a:effectLst/>
                        </a:rPr>
                        <a:t>8</a:t>
                      </a:r>
                      <a:endParaRPr lang="en-AU" sz="18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38580" marR="38580" marT="0" marB="0" anchor="ctr"/>
                </a:tc>
                <a:tc>
                  <a:txBody>
                    <a:bodyPr/>
                    <a:lstStyle/>
                    <a:p>
                      <a:pPr algn="ctr">
                        <a:lnSpc>
                          <a:spcPct val="100000"/>
                        </a:lnSpc>
                        <a:spcAft>
                          <a:spcPts val="0"/>
                        </a:spcAft>
                      </a:pPr>
                      <a:r>
                        <a:rPr lang="en-AU" sz="1800" b="1" dirty="0" smtClean="0">
                          <a:effectLst/>
                        </a:rPr>
                        <a:t>89.5 </a:t>
                      </a:r>
                      <a:endParaRPr lang="en-AU" sz="1800" b="1"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38580" marR="38580" marT="0" marB="0" anchor="ctr"/>
                </a:tc>
                <a:tc>
                  <a:txBody>
                    <a:bodyPr/>
                    <a:lstStyle/>
                    <a:p>
                      <a:pPr algn="ctr">
                        <a:lnSpc>
                          <a:spcPct val="100000"/>
                        </a:lnSpc>
                        <a:spcAft>
                          <a:spcPts val="0"/>
                        </a:spcAft>
                      </a:pPr>
                      <a:r>
                        <a:rPr lang="en-AU" sz="1800" dirty="0" smtClean="0">
                          <a:effectLst/>
                        </a:rPr>
                        <a:t>93.8</a:t>
                      </a:r>
                      <a:endParaRPr lang="en-AU" sz="18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38580" marR="38580" marT="0" marB="0" anchor="ctr"/>
                </a:tc>
                <a:tc>
                  <a:txBody>
                    <a:bodyPr/>
                    <a:lstStyle/>
                    <a:p>
                      <a:pPr algn="ctr">
                        <a:lnSpc>
                          <a:spcPct val="100000"/>
                        </a:lnSpc>
                        <a:spcAft>
                          <a:spcPts val="0"/>
                        </a:spcAft>
                      </a:pPr>
                      <a:r>
                        <a:rPr lang="en-AU" sz="1800" b="1" dirty="0" smtClean="0">
                          <a:effectLst/>
                        </a:rPr>
                        <a:t>0.7</a:t>
                      </a:r>
                      <a:endParaRPr lang="en-AU" sz="1800" b="1"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38580" marR="38580" marT="0" marB="0" anchor="ctr"/>
                </a:tc>
                <a:tc>
                  <a:txBody>
                    <a:bodyPr/>
                    <a:lstStyle/>
                    <a:p>
                      <a:pPr algn="ctr">
                        <a:lnSpc>
                          <a:spcPct val="100000"/>
                        </a:lnSpc>
                        <a:spcAft>
                          <a:spcPts val="0"/>
                        </a:spcAft>
                      </a:pPr>
                      <a:r>
                        <a:rPr lang="en-AU" sz="1800" b="1" dirty="0" smtClean="0">
                          <a:effectLst/>
                        </a:rPr>
                        <a:t>85,400</a:t>
                      </a:r>
                      <a:endParaRPr lang="en-AU" sz="1800" b="1"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38580" marR="38580" marT="0" marB="0" anchor="ctr"/>
                </a:tc>
                <a:tc>
                  <a:txBody>
                    <a:bodyPr/>
                    <a:lstStyle/>
                    <a:p>
                      <a:pPr algn="ctr">
                        <a:lnSpc>
                          <a:spcPct val="100000"/>
                        </a:lnSpc>
                        <a:spcAft>
                          <a:spcPts val="0"/>
                        </a:spcAft>
                      </a:pPr>
                      <a:r>
                        <a:rPr lang="en-AU" sz="1800" dirty="0" smtClean="0">
                          <a:effectLst/>
                        </a:rPr>
                        <a:t>61</a:t>
                      </a:r>
                      <a:endParaRPr lang="en-AU" sz="18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38580" marR="38580" marT="0" marB="0" anchor="ctr"/>
                </a:tc>
                <a:extLst>
                  <a:ext uri="{0D108BD9-81ED-4DB2-BD59-A6C34878D82A}">
                    <a16:rowId xmlns:a16="http://schemas.microsoft.com/office/drawing/2014/main" val="1156786539"/>
                  </a:ext>
                </a:extLst>
              </a:tr>
              <a:tr h="548640">
                <a:tc>
                  <a:txBody>
                    <a:bodyPr/>
                    <a:lstStyle/>
                    <a:p>
                      <a:pPr>
                        <a:lnSpc>
                          <a:spcPct val="100000"/>
                        </a:lnSpc>
                        <a:spcAft>
                          <a:spcPts val="0"/>
                        </a:spcAft>
                      </a:pPr>
                      <a:r>
                        <a:rPr lang="en-AU" sz="1800">
                          <a:effectLst/>
                        </a:rPr>
                        <a:t>Driller / offsider</a:t>
                      </a:r>
                      <a:endParaRPr lang="en-AU" sz="180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38580" marR="38580" marT="0" marB="0" anchor="ctr"/>
                </a:tc>
                <a:tc>
                  <a:txBody>
                    <a:bodyPr/>
                    <a:lstStyle/>
                    <a:p>
                      <a:pPr>
                        <a:lnSpc>
                          <a:spcPct val="100000"/>
                        </a:lnSpc>
                        <a:spcAft>
                          <a:spcPts val="0"/>
                        </a:spcAft>
                      </a:pPr>
                      <a:r>
                        <a:rPr lang="en-AU" sz="1800">
                          <a:effectLst/>
                        </a:rPr>
                        <a:t>15</a:t>
                      </a:r>
                      <a:endParaRPr lang="en-AU" sz="180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38580" marR="38580" marT="0" marB="0" anchor="ctr"/>
                </a:tc>
                <a:tc>
                  <a:txBody>
                    <a:bodyPr/>
                    <a:lstStyle/>
                    <a:p>
                      <a:pPr algn="ctr">
                        <a:lnSpc>
                          <a:spcPct val="100000"/>
                        </a:lnSpc>
                        <a:spcAft>
                          <a:spcPts val="0"/>
                        </a:spcAft>
                      </a:pPr>
                      <a:r>
                        <a:rPr lang="en-AU" sz="1800" b="1" dirty="0" smtClean="0">
                          <a:effectLst/>
                        </a:rPr>
                        <a:t>68.9</a:t>
                      </a:r>
                      <a:endParaRPr lang="en-AU" sz="1800" b="1"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38580" marR="38580" marT="0" marB="0" anchor="ctr"/>
                </a:tc>
                <a:tc>
                  <a:txBody>
                    <a:bodyPr/>
                    <a:lstStyle/>
                    <a:p>
                      <a:pPr algn="ctr">
                        <a:lnSpc>
                          <a:spcPct val="100000"/>
                        </a:lnSpc>
                        <a:spcAft>
                          <a:spcPts val="0"/>
                        </a:spcAft>
                      </a:pPr>
                      <a:r>
                        <a:rPr lang="en-AU" sz="1800" dirty="0" smtClean="0">
                          <a:effectLst/>
                        </a:rPr>
                        <a:t>93.3</a:t>
                      </a:r>
                      <a:endParaRPr lang="en-AU" sz="18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38580" marR="38580" marT="0" marB="0" anchor="ctr"/>
                </a:tc>
                <a:tc>
                  <a:txBody>
                    <a:bodyPr/>
                    <a:lstStyle/>
                    <a:p>
                      <a:pPr algn="ctr">
                        <a:lnSpc>
                          <a:spcPct val="100000"/>
                        </a:lnSpc>
                        <a:spcAft>
                          <a:spcPts val="0"/>
                        </a:spcAft>
                      </a:pPr>
                      <a:r>
                        <a:rPr lang="en-AU" sz="1800" dirty="0" smtClean="0">
                          <a:effectLst/>
                        </a:rPr>
                        <a:t>0.4</a:t>
                      </a:r>
                      <a:endParaRPr lang="en-AU" sz="18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38580" marR="38580" marT="0" marB="0" anchor="ctr"/>
                </a:tc>
                <a:tc>
                  <a:txBody>
                    <a:bodyPr/>
                    <a:lstStyle/>
                    <a:p>
                      <a:pPr algn="ctr">
                        <a:lnSpc>
                          <a:spcPct val="100000"/>
                        </a:lnSpc>
                        <a:spcAft>
                          <a:spcPts val="0"/>
                        </a:spcAft>
                      </a:pPr>
                      <a:r>
                        <a:rPr lang="en-AU" sz="1800" b="1" dirty="0" smtClean="0">
                          <a:effectLst/>
                        </a:rPr>
                        <a:t>95,100</a:t>
                      </a:r>
                      <a:endParaRPr lang="en-AU" sz="1800" b="1"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38580" marR="38580" marT="0" marB="0" anchor="ctr"/>
                </a:tc>
                <a:tc>
                  <a:txBody>
                    <a:bodyPr/>
                    <a:lstStyle/>
                    <a:p>
                      <a:pPr algn="ctr">
                        <a:lnSpc>
                          <a:spcPct val="100000"/>
                        </a:lnSpc>
                        <a:spcAft>
                          <a:spcPts val="0"/>
                        </a:spcAft>
                      </a:pPr>
                      <a:r>
                        <a:rPr lang="en-AU" sz="1800" dirty="0" smtClean="0">
                          <a:effectLst/>
                        </a:rPr>
                        <a:t>50</a:t>
                      </a:r>
                      <a:endParaRPr lang="en-AU" sz="18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38580" marR="38580" marT="0" marB="0" anchor="ctr"/>
                </a:tc>
                <a:extLst>
                  <a:ext uri="{0D108BD9-81ED-4DB2-BD59-A6C34878D82A}">
                    <a16:rowId xmlns:a16="http://schemas.microsoft.com/office/drawing/2014/main" val="4206907511"/>
                  </a:ext>
                </a:extLst>
              </a:tr>
              <a:tr h="548640">
                <a:tc>
                  <a:txBody>
                    <a:bodyPr/>
                    <a:lstStyle/>
                    <a:p>
                      <a:pPr>
                        <a:lnSpc>
                          <a:spcPct val="100000"/>
                        </a:lnSpc>
                        <a:spcAft>
                          <a:spcPts val="0"/>
                        </a:spcAft>
                      </a:pPr>
                      <a:r>
                        <a:rPr lang="en-AU" sz="1800" dirty="0">
                          <a:effectLst/>
                        </a:rPr>
                        <a:t>Jumbo operator </a:t>
                      </a:r>
                      <a:endParaRPr lang="en-AU" sz="18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38580" marR="38580" marT="0" marB="0" anchor="ctr"/>
                </a:tc>
                <a:tc>
                  <a:txBody>
                    <a:bodyPr/>
                    <a:lstStyle/>
                    <a:p>
                      <a:pPr>
                        <a:lnSpc>
                          <a:spcPct val="100000"/>
                        </a:lnSpc>
                        <a:spcAft>
                          <a:spcPts val="0"/>
                        </a:spcAft>
                      </a:pPr>
                      <a:r>
                        <a:rPr lang="en-AU" sz="1800">
                          <a:effectLst/>
                        </a:rPr>
                        <a:t>7</a:t>
                      </a:r>
                      <a:endParaRPr lang="en-AU" sz="180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38580" marR="38580" marT="0" marB="0" anchor="ctr"/>
                </a:tc>
                <a:tc>
                  <a:txBody>
                    <a:bodyPr/>
                    <a:lstStyle/>
                    <a:p>
                      <a:pPr algn="ctr">
                        <a:lnSpc>
                          <a:spcPct val="100000"/>
                        </a:lnSpc>
                        <a:spcAft>
                          <a:spcPts val="0"/>
                        </a:spcAft>
                      </a:pPr>
                      <a:r>
                        <a:rPr lang="en-AU" sz="1800" b="1" dirty="0" smtClean="0">
                          <a:effectLst/>
                        </a:rPr>
                        <a:t>65.4</a:t>
                      </a:r>
                      <a:endParaRPr lang="en-AU" sz="1800" b="1"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38580" marR="38580" marT="0" marB="0" anchor="ctr"/>
                </a:tc>
                <a:tc>
                  <a:txBody>
                    <a:bodyPr/>
                    <a:lstStyle/>
                    <a:p>
                      <a:pPr algn="ctr">
                        <a:lnSpc>
                          <a:spcPct val="100000"/>
                        </a:lnSpc>
                        <a:spcAft>
                          <a:spcPts val="0"/>
                        </a:spcAft>
                      </a:pPr>
                      <a:r>
                        <a:rPr lang="en-AU" sz="1800" b="1" dirty="0" smtClean="0">
                          <a:effectLst/>
                        </a:rPr>
                        <a:t>192.4</a:t>
                      </a:r>
                      <a:endParaRPr lang="en-AU" sz="1800" b="1"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38580" marR="38580" marT="0" marB="0" anchor="ctr"/>
                </a:tc>
                <a:tc>
                  <a:txBody>
                    <a:bodyPr/>
                    <a:lstStyle/>
                    <a:p>
                      <a:pPr algn="ctr">
                        <a:lnSpc>
                          <a:spcPct val="100000"/>
                        </a:lnSpc>
                        <a:spcAft>
                          <a:spcPts val="0"/>
                        </a:spcAft>
                      </a:pPr>
                      <a:r>
                        <a:rPr lang="en-AU" sz="1800" b="1" dirty="0" smtClean="0">
                          <a:effectLst/>
                        </a:rPr>
                        <a:t>0.3</a:t>
                      </a:r>
                      <a:endParaRPr lang="en-AU" sz="1800" b="1"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38580" marR="38580" marT="0" marB="0" anchor="ctr"/>
                </a:tc>
                <a:tc>
                  <a:txBody>
                    <a:bodyPr/>
                    <a:lstStyle/>
                    <a:p>
                      <a:pPr algn="ctr">
                        <a:lnSpc>
                          <a:spcPct val="100000"/>
                        </a:lnSpc>
                        <a:spcAft>
                          <a:spcPts val="0"/>
                        </a:spcAft>
                      </a:pPr>
                      <a:r>
                        <a:rPr lang="en-AU" sz="1800" dirty="0" smtClean="0">
                          <a:effectLst/>
                        </a:rPr>
                        <a:t>54,800</a:t>
                      </a:r>
                      <a:endParaRPr lang="en-AU" sz="18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38580" marR="38580" marT="0" marB="0" anchor="ctr"/>
                </a:tc>
                <a:tc>
                  <a:txBody>
                    <a:bodyPr/>
                    <a:lstStyle/>
                    <a:p>
                      <a:pPr algn="ctr">
                        <a:lnSpc>
                          <a:spcPct val="100000"/>
                        </a:lnSpc>
                        <a:spcAft>
                          <a:spcPts val="0"/>
                        </a:spcAft>
                      </a:pPr>
                      <a:r>
                        <a:rPr lang="en-AU" sz="1800" dirty="0" smtClean="0">
                          <a:effectLst/>
                        </a:rPr>
                        <a:t>66</a:t>
                      </a:r>
                      <a:endParaRPr lang="en-AU" sz="18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38580" marR="38580" marT="0" marB="0" anchor="ctr"/>
                </a:tc>
                <a:extLst>
                  <a:ext uri="{0D108BD9-81ED-4DB2-BD59-A6C34878D82A}">
                    <a16:rowId xmlns:a16="http://schemas.microsoft.com/office/drawing/2014/main" val="2343057954"/>
                  </a:ext>
                </a:extLst>
              </a:tr>
              <a:tr h="548640">
                <a:tc>
                  <a:txBody>
                    <a:bodyPr/>
                    <a:lstStyle/>
                    <a:p>
                      <a:pPr>
                        <a:lnSpc>
                          <a:spcPct val="100000"/>
                        </a:lnSpc>
                        <a:spcAft>
                          <a:spcPts val="0"/>
                        </a:spcAft>
                      </a:pPr>
                      <a:r>
                        <a:rPr lang="en-AU" sz="1800" dirty="0">
                          <a:solidFill>
                            <a:schemeClr val="bg1"/>
                          </a:solidFill>
                          <a:effectLst/>
                          <a:latin typeface="+mn-lt"/>
                          <a:ea typeface="Times New Roman" panose="02020603050405020304" pitchFamily="18" charset="0"/>
                          <a:cs typeface="Times New Roman" panose="02020603050405020304" pitchFamily="18" charset="0"/>
                        </a:rPr>
                        <a:t>Bogger operator </a:t>
                      </a:r>
                      <a:endParaRPr lang="en-AU" sz="1800" dirty="0">
                        <a:solidFill>
                          <a:schemeClr val="bg1"/>
                        </a:solidFill>
                        <a:effectLst/>
                        <a:latin typeface="+mn-lt"/>
                        <a:ea typeface="Times New Roman" panose="02020603050405020304" pitchFamily="18" charset="0"/>
                        <a:cs typeface="Calibri" panose="020F0502020204030204" pitchFamily="34" charset="0"/>
                      </a:endParaRPr>
                    </a:p>
                  </a:txBody>
                  <a:tcPr marL="38580" marR="38580" marT="0" marB="0" anchor="ctr"/>
                </a:tc>
                <a:tc>
                  <a:txBody>
                    <a:bodyPr/>
                    <a:lstStyle/>
                    <a:p>
                      <a:pPr>
                        <a:lnSpc>
                          <a:spcPct val="100000"/>
                        </a:lnSpc>
                        <a:spcAft>
                          <a:spcPts val="0"/>
                        </a:spcAft>
                      </a:pPr>
                      <a:r>
                        <a:rPr lang="en-AU" sz="1800" dirty="0">
                          <a:solidFill>
                            <a:schemeClr val="tx1"/>
                          </a:solidFill>
                          <a:effectLst/>
                          <a:latin typeface="+mn-lt"/>
                          <a:ea typeface="Times New Roman" panose="02020603050405020304" pitchFamily="18" charset="0"/>
                          <a:cs typeface="Times New Roman" panose="02020603050405020304" pitchFamily="18" charset="0"/>
                        </a:rPr>
                        <a:t>9</a:t>
                      </a:r>
                      <a:endParaRPr lang="en-AU" sz="1800" dirty="0">
                        <a:solidFill>
                          <a:schemeClr val="tx1"/>
                        </a:solidFill>
                        <a:effectLst/>
                        <a:latin typeface="+mn-lt"/>
                        <a:ea typeface="Times New Roman" panose="02020603050405020304" pitchFamily="18" charset="0"/>
                        <a:cs typeface="Calibri" panose="020F0502020204030204" pitchFamily="34" charset="0"/>
                      </a:endParaRPr>
                    </a:p>
                  </a:txBody>
                  <a:tcPr marL="38580" marR="38580" marT="0" marB="0" anchor="ctr"/>
                </a:tc>
                <a:tc>
                  <a:txBody>
                    <a:bodyPr/>
                    <a:lstStyle/>
                    <a:p>
                      <a:pPr algn="ctr">
                        <a:lnSpc>
                          <a:spcPct val="100000"/>
                        </a:lnSpc>
                        <a:spcAft>
                          <a:spcPts val="0"/>
                        </a:spcAft>
                      </a:pPr>
                      <a:r>
                        <a:rPr lang="en-AU" sz="1800" dirty="0" smtClean="0">
                          <a:solidFill>
                            <a:schemeClr val="tx1"/>
                          </a:solidFill>
                          <a:effectLst/>
                          <a:latin typeface="+mn-lt"/>
                          <a:ea typeface="Times New Roman" panose="02020603050405020304" pitchFamily="18" charset="0"/>
                          <a:cs typeface="Times New Roman" panose="02020603050405020304" pitchFamily="18" charset="0"/>
                        </a:rPr>
                        <a:t>57.9</a:t>
                      </a:r>
                      <a:endParaRPr lang="en-AU" sz="1800" dirty="0">
                        <a:solidFill>
                          <a:schemeClr val="tx1"/>
                        </a:solidFill>
                        <a:effectLst/>
                        <a:latin typeface="+mn-lt"/>
                        <a:ea typeface="Times New Roman" panose="02020603050405020304" pitchFamily="18" charset="0"/>
                        <a:cs typeface="Calibri" panose="020F0502020204030204" pitchFamily="34" charset="0"/>
                      </a:endParaRPr>
                    </a:p>
                  </a:txBody>
                  <a:tcPr marL="38580" marR="38580" marT="0" marB="0" anchor="ctr"/>
                </a:tc>
                <a:tc>
                  <a:txBody>
                    <a:bodyPr/>
                    <a:lstStyle/>
                    <a:p>
                      <a:pPr algn="ctr">
                        <a:lnSpc>
                          <a:spcPct val="100000"/>
                        </a:lnSpc>
                        <a:spcAft>
                          <a:spcPts val="0"/>
                        </a:spcAft>
                      </a:pPr>
                      <a:r>
                        <a:rPr lang="en-AU" sz="1800" dirty="0" smtClean="0">
                          <a:solidFill>
                            <a:schemeClr val="tx1"/>
                          </a:solidFill>
                          <a:effectLst/>
                          <a:latin typeface="+mn-lt"/>
                          <a:ea typeface="Times New Roman" panose="02020603050405020304" pitchFamily="18" charset="0"/>
                          <a:cs typeface="Times New Roman" panose="02020603050405020304" pitchFamily="18" charset="0"/>
                        </a:rPr>
                        <a:t>136.4</a:t>
                      </a:r>
                      <a:endParaRPr lang="en-AU" sz="1800" dirty="0">
                        <a:solidFill>
                          <a:schemeClr val="tx1"/>
                        </a:solidFill>
                        <a:effectLst/>
                        <a:latin typeface="+mn-lt"/>
                        <a:ea typeface="Times New Roman" panose="02020603050405020304" pitchFamily="18" charset="0"/>
                        <a:cs typeface="Calibri" panose="020F0502020204030204" pitchFamily="34" charset="0"/>
                      </a:endParaRPr>
                    </a:p>
                  </a:txBody>
                  <a:tcPr marL="38580" marR="38580" marT="0" marB="0" anchor="ctr"/>
                </a:tc>
                <a:tc>
                  <a:txBody>
                    <a:bodyPr/>
                    <a:lstStyle/>
                    <a:p>
                      <a:pPr algn="ctr">
                        <a:lnSpc>
                          <a:spcPct val="100000"/>
                        </a:lnSpc>
                        <a:spcAft>
                          <a:spcPts val="0"/>
                        </a:spcAft>
                      </a:pPr>
                      <a:r>
                        <a:rPr lang="en-AU" sz="1800" dirty="0" smtClean="0">
                          <a:solidFill>
                            <a:schemeClr val="tx1"/>
                          </a:solidFill>
                          <a:effectLst/>
                          <a:latin typeface="+mn-lt"/>
                          <a:ea typeface="Times New Roman" panose="02020603050405020304" pitchFamily="18" charset="0"/>
                          <a:cs typeface="Times New Roman" panose="02020603050405020304" pitchFamily="18" charset="0"/>
                        </a:rPr>
                        <a:t>0.7</a:t>
                      </a:r>
                      <a:endParaRPr lang="en-AU" sz="1800" dirty="0">
                        <a:solidFill>
                          <a:schemeClr val="tx1"/>
                        </a:solidFill>
                        <a:effectLst/>
                        <a:latin typeface="+mn-lt"/>
                        <a:ea typeface="Times New Roman" panose="02020603050405020304" pitchFamily="18" charset="0"/>
                        <a:cs typeface="Calibri" panose="020F0502020204030204" pitchFamily="34" charset="0"/>
                      </a:endParaRPr>
                    </a:p>
                  </a:txBody>
                  <a:tcPr marL="38580" marR="38580" marT="0" marB="0" anchor="ctr"/>
                </a:tc>
                <a:tc>
                  <a:txBody>
                    <a:bodyPr/>
                    <a:lstStyle/>
                    <a:p>
                      <a:pPr algn="ctr">
                        <a:lnSpc>
                          <a:spcPct val="100000"/>
                        </a:lnSpc>
                        <a:spcAft>
                          <a:spcPts val="0"/>
                        </a:spcAft>
                      </a:pPr>
                      <a:r>
                        <a:rPr lang="en-AU" sz="1800" dirty="0" smtClean="0">
                          <a:solidFill>
                            <a:schemeClr val="tx1"/>
                          </a:solidFill>
                          <a:effectLst/>
                          <a:latin typeface="+mn-lt"/>
                          <a:ea typeface="Times New Roman" panose="02020603050405020304" pitchFamily="18" charset="0"/>
                          <a:cs typeface="Times New Roman" panose="02020603050405020304" pitchFamily="18" charset="0"/>
                        </a:rPr>
                        <a:t>41,500</a:t>
                      </a:r>
                      <a:endParaRPr lang="en-AU" sz="1800" dirty="0">
                        <a:solidFill>
                          <a:schemeClr val="tx1"/>
                        </a:solidFill>
                        <a:effectLst/>
                        <a:latin typeface="+mn-lt"/>
                        <a:ea typeface="Times New Roman" panose="02020603050405020304" pitchFamily="18" charset="0"/>
                        <a:cs typeface="Calibri" panose="020F0502020204030204" pitchFamily="34" charset="0"/>
                      </a:endParaRPr>
                    </a:p>
                  </a:txBody>
                  <a:tcPr marL="38580" marR="38580" marT="0" marB="0" anchor="ctr"/>
                </a:tc>
                <a:tc>
                  <a:txBody>
                    <a:bodyPr/>
                    <a:lstStyle/>
                    <a:p>
                      <a:pPr algn="ctr">
                        <a:lnSpc>
                          <a:spcPct val="100000"/>
                        </a:lnSpc>
                        <a:spcAft>
                          <a:spcPts val="0"/>
                        </a:spcAft>
                      </a:pPr>
                      <a:r>
                        <a:rPr lang="en-AU" sz="1800" dirty="0" smtClean="0">
                          <a:solidFill>
                            <a:schemeClr val="tx1"/>
                          </a:solidFill>
                          <a:effectLst/>
                          <a:latin typeface="+mn-lt"/>
                          <a:ea typeface="Times New Roman" panose="02020603050405020304" pitchFamily="18" charset="0"/>
                          <a:cs typeface="Times New Roman" panose="02020603050405020304" pitchFamily="18" charset="0"/>
                        </a:rPr>
                        <a:t>65</a:t>
                      </a:r>
                      <a:endParaRPr lang="en-AU" sz="1800" dirty="0">
                        <a:solidFill>
                          <a:schemeClr val="tx1"/>
                        </a:solidFill>
                        <a:effectLst/>
                        <a:latin typeface="+mn-lt"/>
                        <a:ea typeface="Times New Roman" panose="02020603050405020304" pitchFamily="18" charset="0"/>
                        <a:cs typeface="Calibri" panose="020F0502020204030204" pitchFamily="34" charset="0"/>
                      </a:endParaRPr>
                    </a:p>
                  </a:txBody>
                  <a:tcPr marL="38580" marR="38580" marT="0" marB="0" anchor="ctr"/>
                </a:tc>
                <a:extLst>
                  <a:ext uri="{0D108BD9-81ED-4DB2-BD59-A6C34878D82A}">
                    <a16:rowId xmlns:a16="http://schemas.microsoft.com/office/drawing/2014/main" val="3134665377"/>
                  </a:ext>
                </a:extLst>
              </a:tr>
              <a:tr h="529247">
                <a:tc>
                  <a:txBody>
                    <a:bodyPr/>
                    <a:lstStyle/>
                    <a:p>
                      <a:pPr>
                        <a:lnSpc>
                          <a:spcPct val="100000"/>
                        </a:lnSpc>
                        <a:spcAft>
                          <a:spcPts val="0"/>
                        </a:spcAft>
                      </a:pPr>
                      <a:r>
                        <a:rPr lang="en-AU" sz="1800" dirty="0">
                          <a:solidFill>
                            <a:schemeClr val="bg1"/>
                          </a:solidFill>
                          <a:effectLst/>
                          <a:latin typeface="+mn-lt"/>
                          <a:ea typeface="Times New Roman" panose="02020603050405020304" pitchFamily="18" charset="0"/>
                          <a:cs typeface="Times New Roman" panose="02020603050405020304" pitchFamily="18" charset="0"/>
                        </a:rPr>
                        <a:t>Nipper </a:t>
                      </a:r>
                      <a:endParaRPr lang="en-AU" sz="1800" dirty="0">
                        <a:solidFill>
                          <a:schemeClr val="bg1"/>
                        </a:solidFill>
                        <a:effectLst/>
                        <a:latin typeface="+mn-lt"/>
                        <a:ea typeface="Times New Roman" panose="02020603050405020304" pitchFamily="18" charset="0"/>
                        <a:cs typeface="Calibri" panose="020F0502020204030204" pitchFamily="34" charset="0"/>
                      </a:endParaRPr>
                    </a:p>
                  </a:txBody>
                  <a:tcPr marL="38580" marR="38580" marT="0" marB="0" anchor="ctr"/>
                </a:tc>
                <a:tc>
                  <a:txBody>
                    <a:bodyPr/>
                    <a:lstStyle/>
                    <a:p>
                      <a:pPr>
                        <a:lnSpc>
                          <a:spcPct val="100000"/>
                        </a:lnSpc>
                        <a:spcAft>
                          <a:spcPts val="0"/>
                        </a:spcAft>
                      </a:pPr>
                      <a:r>
                        <a:rPr lang="en-AU" sz="1800" dirty="0">
                          <a:solidFill>
                            <a:schemeClr val="tx1"/>
                          </a:solidFill>
                          <a:effectLst/>
                          <a:latin typeface="+mn-lt"/>
                          <a:ea typeface="Times New Roman" panose="02020603050405020304" pitchFamily="18" charset="0"/>
                          <a:cs typeface="Times New Roman" panose="02020603050405020304" pitchFamily="18" charset="0"/>
                        </a:rPr>
                        <a:t>3</a:t>
                      </a:r>
                      <a:endParaRPr lang="en-AU" sz="1800" dirty="0">
                        <a:solidFill>
                          <a:schemeClr val="tx1"/>
                        </a:solidFill>
                        <a:effectLst/>
                        <a:latin typeface="+mn-lt"/>
                        <a:ea typeface="Times New Roman" panose="02020603050405020304" pitchFamily="18" charset="0"/>
                        <a:cs typeface="Calibri" panose="020F0502020204030204" pitchFamily="34" charset="0"/>
                      </a:endParaRPr>
                    </a:p>
                  </a:txBody>
                  <a:tcPr marL="38580" marR="38580" marT="0" marB="0" anchor="ctr"/>
                </a:tc>
                <a:tc>
                  <a:txBody>
                    <a:bodyPr/>
                    <a:lstStyle/>
                    <a:p>
                      <a:pPr algn="ctr">
                        <a:lnSpc>
                          <a:spcPct val="100000"/>
                        </a:lnSpc>
                        <a:spcAft>
                          <a:spcPts val="0"/>
                        </a:spcAft>
                      </a:pPr>
                      <a:r>
                        <a:rPr lang="en-AU" sz="1800" dirty="0" smtClean="0">
                          <a:solidFill>
                            <a:schemeClr val="tx1"/>
                          </a:solidFill>
                          <a:effectLst/>
                          <a:latin typeface="+mn-lt"/>
                          <a:ea typeface="Times New Roman" panose="02020603050405020304" pitchFamily="18" charset="0"/>
                          <a:cs typeface="Times New Roman" panose="02020603050405020304" pitchFamily="18" charset="0"/>
                        </a:rPr>
                        <a:t>41.3</a:t>
                      </a:r>
                      <a:endParaRPr lang="en-AU" sz="1800" dirty="0">
                        <a:solidFill>
                          <a:schemeClr val="tx1"/>
                        </a:solidFill>
                        <a:effectLst/>
                        <a:latin typeface="+mn-lt"/>
                        <a:ea typeface="Times New Roman" panose="02020603050405020304" pitchFamily="18" charset="0"/>
                        <a:cs typeface="Calibri" panose="020F0502020204030204" pitchFamily="34" charset="0"/>
                      </a:endParaRPr>
                    </a:p>
                  </a:txBody>
                  <a:tcPr marL="38580" marR="38580" marT="0" marB="0" anchor="ctr"/>
                </a:tc>
                <a:tc>
                  <a:txBody>
                    <a:bodyPr/>
                    <a:lstStyle/>
                    <a:p>
                      <a:pPr algn="ctr">
                        <a:lnSpc>
                          <a:spcPct val="100000"/>
                        </a:lnSpc>
                        <a:spcAft>
                          <a:spcPts val="0"/>
                        </a:spcAft>
                      </a:pPr>
                      <a:r>
                        <a:rPr lang="en-AU" sz="1800" b="1" dirty="0" smtClean="0">
                          <a:solidFill>
                            <a:schemeClr val="tx1"/>
                          </a:solidFill>
                          <a:effectLst/>
                          <a:latin typeface="+mn-lt"/>
                          <a:ea typeface="Times New Roman" panose="02020603050405020304" pitchFamily="18" charset="0"/>
                          <a:cs typeface="Times New Roman" panose="02020603050405020304" pitchFamily="18" charset="0"/>
                        </a:rPr>
                        <a:t>189.9</a:t>
                      </a:r>
                      <a:endParaRPr lang="en-AU" sz="1800" b="1" dirty="0">
                        <a:solidFill>
                          <a:schemeClr val="tx1"/>
                        </a:solidFill>
                        <a:effectLst/>
                        <a:latin typeface="+mn-lt"/>
                        <a:ea typeface="Times New Roman" panose="02020603050405020304" pitchFamily="18" charset="0"/>
                        <a:cs typeface="Calibri" panose="020F0502020204030204" pitchFamily="34" charset="0"/>
                      </a:endParaRPr>
                    </a:p>
                  </a:txBody>
                  <a:tcPr marL="38580" marR="38580" marT="0" marB="0" anchor="ctr"/>
                </a:tc>
                <a:tc>
                  <a:txBody>
                    <a:bodyPr/>
                    <a:lstStyle/>
                    <a:p>
                      <a:pPr algn="ctr">
                        <a:lnSpc>
                          <a:spcPct val="100000"/>
                        </a:lnSpc>
                        <a:spcAft>
                          <a:spcPts val="0"/>
                        </a:spcAft>
                      </a:pPr>
                      <a:r>
                        <a:rPr lang="en-AU" sz="1800" b="1" dirty="0" smtClean="0">
                          <a:solidFill>
                            <a:schemeClr val="tx1"/>
                          </a:solidFill>
                          <a:effectLst/>
                          <a:latin typeface="+mn-lt"/>
                          <a:ea typeface="Times New Roman" panose="02020603050405020304" pitchFamily="18" charset="0"/>
                          <a:cs typeface="Times New Roman" panose="02020603050405020304" pitchFamily="18" charset="0"/>
                        </a:rPr>
                        <a:t>0.5</a:t>
                      </a:r>
                      <a:endParaRPr lang="en-AU" sz="1800" b="1" dirty="0">
                        <a:solidFill>
                          <a:schemeClr val="tx1"/>
                        </a:solidFill>
                        <a:effectLst/>
                        <a:latin typeface="+mn-lt"/>
                        <a:ea typeface="Times New Roman" panose="02020603050405020304" pitchFamily="18" charset="0"/>
                        <a:cs typeface="Calibri" panose="020F0502020204030204" pitchFamily="34" charset="0"/>
                      </a:endParaRPr>
                    </a:p>
                  </a:txBody>
                  <a:tcPr marL="38580" marR="38580" marT="0" marB="0" anchor="ctr"/>
                </a:tc>
                <a:tc>
                  <a:txBody>
                    <a:bodyPr/>
                    <a:lstStyle/>
                    <a:p>
                      <a:pPr algn="ctr">
                        <a:lnSpc>
                          <a:spcPct val="100000"/>
                        </a:lnSpc>
                        <a:spcAft>
                          <a:spcPts val="0"/>
                        </a:spcAft>
                      </a:pPr>
                      <a:r>
                        <a:rPr lang="en-AU" sz="1800" b="1" dirty="0" smtClean="0">
                          <a:solidFill>
                            <a:schemeClr val="tx1"/>
                          </a:solidFill>
                          <a:effectLst/>
                          <a:latin typeface="+mn-lt"/>
                          <a:ea typeface="Times New Roman" panose="02020603050405020304" pitchFamily="18" charset="0"/>
                          <a:cs typeface="Times New Roman" panose="02020603050405020304" pitchFamily="18" charset="0"/>
                        </a:rPr>
                        <a:t>82,100</a:t>
                      </a:r>
                      <a:endParaRPr lang="en-AU" sz="1800" b="1" dirty="0">
                        <a:solidFill>
                          <a:schemeClr val="tx1"/>
                        </a:solidFill>
                        <a:effectLst/>
                        <a:latin typeface="+mn-lt"/>
                        <a:ea typeface="Times New Roman" panose="02020603050405020304" pitchFamily="18" charset="0"/>
                        <a:cs typeface="Calibri" panose="020F0502020204030204" pitchFamily="34" charset="0"/>
                      </a:endParaRPr>
                    </a:p>
                  </a:txBody>
                  <a:tcPr marL="38580" marR="38580" marT="0" marB="0" anchor="ctr"/>
                </a:tc>
                <a:tc>
                  <a:txBody>
                    <a:bodyPr/>
                    <a:lstStyle/>
                    <a:p>
                      <a:pPr algn="ctr">
                        <a:lnSpc>
                          <a:spcPct val="100000"/>
                        </a:lnSpc>
                        <a:spcAft>
                          <a:spcPts val="0"/>
                        </a:spcAft>
                      </a:pPr>
                      <a:r>
                        <a:rPr lang="en-AU" sz="1800" dirty="0" smtClean="0">
                          <a:solidFill>
                            <a:schemeClr val="tx1"/>
                          </a:solidFill>
                          <a:effectLst/>
                          <a:latin typeface="+mn-lt"/>
                          <a:ea typeface="Times New Roman" panose="02020603050405020304" pitchFamily="18" charset="0"/>
                          <a:cs typeface="Times New Roman" panose="02020603050405020304" pitchFamily="18" charset="0"/>
                        </a:rPr>
                        <a:t>57</a:t>
                      </a:r>
                      <a:endParaRPr lang="en-AU" sz="1800" dirty="0">
                        <a:solidFill>
                          <a:schemeClr val="tx1"/>
                        </a:solidFill>
                        <a:effectLst/>
                        <a:latin typeface="+mn-lt"/>
                        <a:ea typeface="Times New Roman" panose="02020603050405020304" pitchFamily="18" charset="0"/>
                        <a:cs typeface="Calibri" panose="020F0502020204030204" pitchFamily="34" charset="0"/>
                      </a:endParaRPr>
                    </a:p>
                  </a:txBody>
                  <a:tcPr marL="38580" marR="38580" marT="0" marB="0" anchor="ctr"/>
                </a:tc>
                <a:extLst>
                  <a:ext uri="{0D108BD9-81ED-4DB2-BD59-A6C34878D82A}">
                    <a16:rowId xmlns:a16="http://schemas.microsoft.com/office/drawing/2014/main" val="3384908277"/>
                  </a:ext>
                </a:extLst>
              </a:tr>
            </a:tbl>
          </a:graphicData>
        </a:graphic>
      </p:graphicFrame>
      <p:sp>
        <p:nvSpPr>
          <p:cNvPr id="6" name="TextBox 4"/>
          <p:cNvSpPr txBox="1">
            <a:spLocks noChangeArrowheads="1"/>
          </p:cNvSpPr>
          <p:nvPr/>
        </p:nvSpPr>
        <p:spPr bwMode="auto">
          <a:xfrm>
            <a:off x="245712" y="5438128"/>
            <a:ext cx="87895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6858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AU"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124" charset="-128"/>
                <a:cs typeface="+mn-cs"/>
              </a:rPr>
              <a:t>Exposure standards: EC is 100 </a:t>
            </a:r>
            <a:r>
              <a:rPr kumimoji="0" lang="en-AU" altLang="en-US" sz="18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itchFamily="-124" charset="-128"/>
                <a:cs typeface="+mn-cs"/>
              </a:rPr>
              <a:t>μg</a:t>
            </a:r>
            <a:r>
              <a:rPr kumimoji="0" lang="en-AU"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124" charset="-128"/>
                <a:cs typeface="+mn-cs"/>
              </a:rPr>
              <a:t>/m</a:t>
            </a:r>
            <a:r>
              <a:rPr kumimoji="0" lang="en-AU" altLang="en-US"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24" charset="-128"/>
                <a:cs typeface="+mn-cs"/>
              </a:rPr>
              <a:t>3 </a:t>
            </a:r>
            <a:r>
              <a:rPr kumimoji="0" lang="en-AU"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124" charset="-128"/>
                <a:cs typeface="+mn-cs"/>
              </a:rPr>
              <a:t>8 hour TWA, NO</a:t>
            </a:r>
            <a:r>
              <a:rPr kumimoji="0" lang="en-AU" altLang="en-US" sz="1800" b="0" i="0" u="none" strike="noStrike" kern="1200" cap="none" spc="0" normalizeH="0" baseline="-25000" noProof="0" dirty="0">
                <a:ln>
                  <a:noFill/>
                </a:ln>
                <a:solidFill>
                  <a:prstClr val="black"/>
                </a:solidFill>
                <a:effectLst/>
                <a:uLnTx/>
                <a:uFillTx/>
                <a:latin typeface="Arial" panose="020B0604020202020204" pitchFamily="34" charset="0"/>
                <a:ea typeface="ＭＳ Ｐゴシック" pitchFamily="-124" charset="-128"/>
                <a:cs typeface="+mn-cs"/>
              </a:rPr>
              <a:t>2</a:t>
            </a:r>
            <a:r>
              <a:rPr kumimoji="0" lang="en-AU"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124" charset="-128"/>
                <a:cs typeface="+mn-cs"/>
              </a:rPr>
              <a:t> is 5600 </a:t>
            </a:r>
            <a:r>
              <a:rPr kumimoji="0" lang="en-AU" altLang="en-US" sz="18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itchFamily="-124" charset="-128"/>
                <a:cs typeface="+mn-cs"/>
              </a:rPr>
              <a:t>μg</a:t>
            </a:r>
            <a:r>
              <a:rPr kumimoji="0" lang="en-AU"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124" charset="-128"/>
                <a:cs typeface="+mn-cs"/>
              </a:rPr>
              <a:t>/m</a:t>
            </a:r>
            <a:r>
              <a:rPr kumimoji="0" lang="en-AU" altLang="en-US"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24" charset="-128"/>
                <a:cs typeface="+mn-cs"/>
              </a:rPr>
              <a:t>3 </a:t>
            </a:r>
            <a:r>
              <a:rPr kumimoji="0" lang="en-AU"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124" charset="-128"/>
                <a:cs typeface="+mn-cs"/>
              </a:rPr>
              <a:t>8 hour TWA </a:t>
            </a:r>
          </a:p>
        </p:txBody>
      </p:sp>
    </p:spTree>
    <p:extLst>
      <p:ext uri="{BB962C8B-B14F-4D97-AF65-F5344CB8AC3E}">
        <p14:creationId xmlns:p14="http://schemas.microsoft.com/office/powerpoint/2010/main" val="13183821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468" y="767620"/>
            <a:ext cx="8606790" cy="994172"/>
          </a:xfrm>
        </p:spPr>
        <p:txBody>
          <a:bodyPr>
            <a:normAutofit/>
          </a:bodyPr>
          <a:lstStyle/>
          <a:p>
            <a:r>
              <a:rPr lang="en-AU" sz="2700" dirty="0"/>
              <a:t>Cross shift changes in lung function – Forced Expiratory Volume in 1 second</a:t>
            </a:r>
          </a:p>
        </p:txBody>
      </p:sp>
      <p:graphicFrame>
        <p:nvGraphicFramePr>
          <p:cNvPr id="10" name="Content Placeholder 7"/>
          <p:cNvGraphicFramePr>
            <a:graphicFrameLocks noGrp="1"/>
          </p:cNvGraphicFramePr>
          <p:nvPr>
            <p:ph idx="1"/>
            <p:extLst/>
          </p:nvPr>
        </p:nvGraphicFramePr>
        <p:xfrm>
          <a:off x="596377" y="1761792"/>
          <a:ext cx="7127985" cy="3680460"/>
        </p:xfrm>
        <a:graphic>
          <a:graphicData uri="http://schemas.openxmlformats.org/drawingml/2006/table">
            <a:tbl>
              <a:tblPr firstRow="1" bandRow="1">
                <a:tableStyleId>{5C22544A-7EE6-4342-B048-85BDC9FD1C3A}</a:tableStyleId>
              </a:tblPr>
              <a:tblGrid>
                <a:gridCol w="2051489">
                  <a:extLst>
                    <a:ext uri="{9D8B030D-6E8A-4147-A177-3AD203B41FA5}">
                      <a16:colId xmlns:a16="http://schemas.microsoft.com/office/drawing/2014/main" val="1306581644"/>
                    </a:ext>
                  </a:extLst>
                </a:gridCol>
                <a:gridCol w="1835329">
                  <a:extLst>
                    <a:ext uri="{9D8B030D-6E8A-4147-A177-3AD203B41FA5}">
                      <a16:colId xmlns:a16="http://schemas.microsoft.com/office/drawing/2014/main" val="1256452339"/>
                    </a:ext>
                  </a:extLst>
                </a:gridCol>
                <a:gridCol w="1459171">
                  <a:extLst>
                    <a:ext uri="{9D8B030D-6E8A-4147-A177-3AD203B41FA5}">
                      <a16:colId xmlns:a16="http://schemas.microsoft.com/office/drawing/2014/main" val="3909571478"/>
                    </a:ext>
                  </a:extLst>
                </a:gridCol>
                <a:gridCol w="1781996">
                  <a:extLst>
                    <a:ext uri="{9D8B030D-6E8A-4147-A177-3AD203B41FA5}">
                      <a16:colId xmlns:a16="http://schemas.microsoft.com/office/drawing/2014/main" val="2062889894"/>
                    </a:ext>
                  </a:extLst>
                </a:gridCol>
              </a:tblGrid>
              <a:tr h="617220">
                <a:tc>
                  <a:txBody>
                    <a:bodyPr/>
                    <a:lstStyle/>
                    <a:p>
                      <a:endParaRPr lang="en-AU" sz="2400" dirty="0">
                        <a:latin typeface="+mn-lt"/>
                      </a:endParaRPr>
                    </a:p>
                  </a:txBody>
                  <a:tcPr marL="68580" marR="68580" marT="34290" marB="34290"/>
                </a:tc>
                <a:tc>
                  <a:txBody>
                    <a:bodyPr/>
                    <a:lstStyle/>
                    <a:p>
                      <a:pPr algn="ctr">
                        <a:lnSpc>
                          <a:spcPct val="150000"/>
                        </a:lnSpc>
                        <a:spcAft>
                          <a:spcPts val="0"/>
                        </a:spcAft>
                      </a:pPr>
                      <a:r>
                        <a:rPr lang="en-AU" sz="2400" dirty="0">
                          <a:solidFill>
                            <a:srgbClr val="000000"/>
                          </a:solidFill>
                          <a:effectLst/>
                          <a:latin typeface="+mn-lt"/>
                          <a:ea typeface="Times New Roman" panose="02020603050405020304" pitchFamily="18" charset="0"/>
                          <a:cs typeface="Times New Roman" panose="02020603050405020304" pitchFamily="18" charset="0"/>
                        </a:rPr>
                        <a:t>Underground</a:t>
                      </a:r>
                      <a:endParaRPr lang="en-AU" sz="2400" dirty="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50000"/>
                        </a:lnSpc>
                        <a:spcAft>
                          <a:spcPts val="0"/>
                        </a:spcAft>
                      </a:pPr>
                      <a:r>
                        <a:rPr lang="en-AU" sz="2400" dirty="0" smtClean="0">
                          <a:solidFill>
                            <a:srgbClr val="000000"/>
                          </a:solidFill>
                          <a:effectLst/>
                          <a:latin typeface="+mn-lt"/>
                          <a:ea typeface="Times New Roman" panose="02020603050405020304" pitchFamily="18" charset="0"/>
                          <a:cs typeface="Times New Roman" panose="02020603050405020304" pitchFamily="18" charset="0"/>
                        </a:rPr>
                        <a:t>Surface</a:t>
                      </a:r>
                      <a:endParaRPr lang="en-AU" sz="2400" dirty="0">
                        <a:solidFill>
                          <a:srgbClr val="000000"/>
                        </a:solidFill>
                        <a:effectLst/>
                        <a:latin typeface="+mn-lt"/>
                        <a:ea typeface="Times New Roman" panose="02020603050405020304" pitchFamily="18" charset="0"/>
                        <a:cs typeface="Calibri" panose="020F0502020204030204" pitchFamily="34" charset="0"/>
                      </a:endParaRPr>
                    </a:p>
                  </a:txBody>
                  <a:tcPr marL="68580" marR="68580" marT="34290" marB="34290"/>
                </a:tc>
                <a:tc>
                  <a:txBody>
                    <a:bodyPr/>
                    <a:lstStyle/>
                    <a:p>
                      <a:pPr algn="ctr">
                        <a:lnSpc>
                          <a:spcPct val="150000"/>
                        </a:lnSpc>
                      </a:pPr>
                      <a:r>
                        <a:rPr lang="en-AU" sz="2400" dirty="0" smtClean="0">
                          <a:solidFill>
                            <a:schemeClr val="tx1"/>
                          </a:solidFill>
                          <a:latin typeface="+mn-lt"/>
                        </a:rPr>
                        <a:t>P-value</a:t>
                      </a:r>
                      <a:endParaRPr lang="en-AU" sz="2400" dirty="0">
                        <a:solidFill>
                          <a:schemeClr val="tx1"/>
                        </a:solidFill>
                        <a:latin typeface="+mn-lt"/>
                      </a:endParaRPr>
                    </a:p>
                  </a:txBody>
                  <a:tcPr marL="68580" marR="68580" marT="34290" marB="34290" anchor="ctr"/>
                </a:tc>
                <a:extLst>
                  <a:ext uri="{0D108BD9-81ED-4DB2-BD59-A6C34878D82A}">
                    <a16:rowId xmlns:a16="http://schemas.microsoft.com/office/drawing/2014/main" val="2719046617"/>
                  </a:ext>
                </a:extLst>
              </a:tr>
              <a:tr h="434340">
                <a:tc>
                  <a:txBody>
                    <a:bodyPr/>
                    <a:lstStyle/>
                    <a:p>
                      <a:endParaRPr lang="en-AU" sz="2400">
                        <a:latin typeface="+mn-lt"/>
                      </a:endParaRPr>
                    </a:p>
                  </a:txBody>
                  <a:tcPr marL="68580" marR="68580" marT="34290" marB="34290"/>
                </a:tc>
                <a:tc>
                  <a:txBody>
                    <a:bodyPr/>
                    <a:lstStyle/>
                    <a:p>
                      <a:pPr algn="ctr"/>
                      <a:r>
                        <a:rPr lang="en-AU" sz="2400" dirty="0" smtClean="0">
                          <a:latin typeface="+mn-lt"/>
                        </a:rPr>
                        <a:t>Mean </a:t>
                      </a:r>
                      <a:endParaRPr lang="en-AU" sz="2400" dirty="0">
                        <a:latin typeface="+mn-lt"/>
                      </a:endParaRPr>
                    </a:p>
                  </a:txBody>
                  <a:tcPr marL="68580" marR="68580" marT="34290" marB="34290"/>
                </a:tc>
                <a:tc>
                  <a:txBody>
                    <a:bodyPr/>
                    <a:lstStyle/>
                    <a:p>
                      <a:pPr algn="ctr"/>
                      <a:r>
                        <a:rPr lang="en-AU" sz="2400" dirty="0" smtClean="0">
                          <a:latin typeface="+mn-lt"/>
                        </a:rPr>
                        <a:t>Mean </a:t>
                      </a:r>
                      <a:endParaRPr lang="en-AU" sz="2400" dirty="0">
                        <a:latin typeface="+mn-lt"/>
                      </a:endParaRPr>
                    </a:p>
                  </a:txBody>
                  <a:tcPr marL="68580" marR="68580" marT="34290" marB="34290"/>
                </a:tc>
                <a:tc>
                  <a:txBody>
                    <a:bodyPr/>
                    <a:lstStyle/>
                    <a:p>
                      <a:endParaRPr lang="en-AU" sz="2400" dirty="0">
                        <a:latin typeface="+mn-lt"/>
                      </a:endParaRPr>
                    </a:p>
                  </a:txBody>
                  <a:tcPr marL="68580" marR="68580" marT="34290" marB="34290"/>
                </a:tc>
                <a:extLst>
                  <a:ext uri="{0D108BD9-81ED-4DB2-BD59-A6C34878D82A}">
                    <a16:rowId xmlns:a16="http://schemas.microsoft.com/office/drawing/2014/main" val="715874706"/>
                  </a:ext>
                </a:extLst>
              </a:tr>
              <a:tr h="434340">
                <a:tc>
                  <a:txBody>
                    <a:bodyPr/>
                    <a:lstStyle/>
                    <a:p>
                      <a:r>
                        <a:rPr lang="en-AU" sz="2400" dirty="0" smtClean="0">
                          <a:latin typeface="+mn-lt"/>
                        </a:rPr>
                        <a:t>FEV</a:t>
                      </a:r>
                      <a:r>
                        <a:rPr lang="en-AU" sz="2400" baseline="-25000" dirty="0" smtClean="0">
                          <a:latin typeface="+mn-lt"/>
                        </a:rPr>
                        <a:t>1</a:t>
                      </a:r>
                      <a:r>
                        <a:rPr lang="en-AU" sz="2400" baseline="30000" dirty="0" smtClean="0">
                          <a:latin typeface="+mn-lt"/>
                        </a:rPr>
                        <a:t>  </a:t>
                      </a:r>
                      <a:r>
                        <a:rPr lang="en-AU" sz="2400" baseline="0" dirty="0" smtClean="0">
                          <a:latin typeface="+mn-lt"/>
                        </a:rPr>
                        <a:t>Litres</a:t>
                      </a:r>
                      <a:endParaRPr lang="en-AU" sz="2400" baseline="0" dirty="0">
                        <a:latin typeface="+mn-lt"/>
                      </a:endParaRPr>
                    </a:p>
                  </a:txBody>
                  <a:tcPr marL="68580" marR="68580" marT="34290" marB="34290"/>
                </a:tc>
                <a:tc>
                  <a:txBody>
                    <a:bodyPr/>
                    <a:lstStyle/>
                    <a:p>
                      <a:endParaRPr lang="en-AU" sz="2400" dirty="0">
                        <a:latin typeface="+mn-lt"/>
                      </a:endParaRPr>
                    </a:p>
                  </a:txBody>
                  <a:tcPr marL="68580" marR="68580" marT="34290" marB="34290"/>
                </a:tc>
                <a:tc>
                  <a:txBody>
                    <a:bodyPr/>
                    <a:lstStyle/>
                    <a:p>
                      <a:endParaRPr lang="en-AU" sz="2400" dirty="0">
                        <a:latin typeface="+mn-lt"/>
                      </a:endParaRPr>
                    </a:p>
                  </a:txBody>
                  <a:tcPr marL="68580" marR="68580" marT="34290" marB="34290"/>
                </a:tc>
                <a:tc>
                  <a:txBody>
                    <a:bodyPr/>
                    <a:lstStyle/>
                    <a:p>
                      <a:endParaRPr lang="en-AU" sz="2400" dirty="0">
                        <a:latin typeface="+mn-lt"/>
                      </a:endParaRPr>
                    </a:p>
                  </a:txBody>
                  <a:tcPr marL="68580" marR="68580" marT="34290" marB="34290"/>
                </a:tc>
                <a:extLst>
                  <a:ext uri="{0D108BD9-81ED-4DB2-BD59-A6C34878D82A}">
                    <a16:rowId xmlns:a16="http://schemas.microsoft.com/office/drawing/2014/main" val="1392698742"/>
                  </a:ext>
                </a:extLst>
              </a:tr>
              <a:tr h="548640">
                <a:tc>
                  <a:txBody>
                    <a:bodyPr/>
                    <a:lstStyle/>
                    <a:p>
                      <a:r>
                        <a:rPr lang="en-AU" sz="2400" dirty="0" smtClean="0">
                          <a:latin typeface="+mn-lt"/>
                        </a:rPr>
                        <a:t>Pre-shift</a:t>
                      </a:r>
                      <a:endParaRPr lang="en-AU" sz="2400" dirty="0">
                        <a:latin typeface="+mn-lt"/>
                      </a:endParaRPr>
                    </a:p>
                  </a:txBody>
                  <a:tcPr marL="68580" marR="68580" marT="34290" marB="34290"/>
                </a:tc>
                <a:tc>
                  <a:txBody>
                    <a:bodyPr/>
                    <a:lstStyle/>
                    <a:p>
                      <a:pPr algn="ctr">
                        <a:lnSpc>
                          <a:spcPct val="150000"/>
                        </a:lnSpc>
                        <a:spcAft>
                          <a:spcPts val="0"/>
                        </a:spcAft>
                      </a:pPr>
                      <a:r>
                        <a:rPr lang="en-AU" sz="2400" dirty="0" smtClean="0">
                          <a:solidFill>
                            <a:srgbClr val="000000"/>
                          </a:solidFill>
                          <a:effectLst/>
                          <a:latin typeface="+mn-lt"/>
                          <a:ea typeface="Times New Roman" panose="02020603050405020304" pitchFamily="18" charset="0"/>
                          <a:cs typeface="Times New Roman" panose="02020603050405020304" pitchFamily="18" charset="0"/>
                        </a:rPr>
                        <a:t>4.04</a:t>
                      </a:r>
                      <a:endParaRPr lang="en-AU" sz="2400" dirty="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50000"/>
                        </a:lnSpc>
                        <a:spcAft>
                          <a:spcPts val="0"/>
                        </a:spcAft>
                      </a:pPr>
                      <a:r>
                        <a:rPr lang="en-AU" sz="2400" dirty="0" smtClean="0">
                          <a:solidFill>
                            <a:srgbClr val="000000"/>
                          </a:solidFill>
                          <a:effectLst/>
                          <a:latin typeface="+mn-lt"/>
                          <a:ea typeface="Times New Roman" panose="02020603050405020304" pitchFamily="18" charset="0"/>
                          <a:cs typeface="Times New Roman" panose="02020603050405020304" pitchFamily="18" charset="0"/>
                        </a:rPr>
                        <a:t>4.00</a:t>
                      </a:r>
                      <a:endParaRPr lang="en-AU" sz="2400" dirty="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50000"/>
                        </a:lnSpc>
                        <a:spcAft>
                          <a:spcPts val="0"/>
                        </a:spcAft>
                      </a:pPr>
                      <a:r>
                        <a:rPr lang="en-AU" sz="2400" dirty="0" smtClean="0">
                          <a:solidFill>
                            <a:srgbClr val="000000"/>
                          </a:solidFill>
                          <a:effectLst/>
                          <a:latin typeface="+mn-lt"/>
                          <a:ea typeface="Times New Roman" panose="02020603050405020304" pitchFamily="18" charset="0"/>
                          <a:cs typeface="Times New Roman" panose="02020603050405020304" pitchFamily="18" charset="0"/>
                        </a:rPr>
                        <a:t>0.828</a:t>
                      </a:r>
                      <a:endParaRPr lang="en-AU" sz="2400" dirty="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extLst>
                  <a:ext uri="{0D108BD9-81ED-4DB2-BD59-A6C34878D82A}">
                    <a16:rowId xmlns:a16="http://schemas.microsoft.com/office/drawing/2014/main" val="915180564"/>
                  </a:ext>
                </a:extLst>
              </a:tr>
              <a:tr h="548640">
                <a:tc>
                  <a:txBody>
                    <a:bodyPr/>
                    <a:lstStyle/>
                    <a:p>
                      <a:r>
                        <a:rPr lang="en-AU" sz="2400" dirty="0" smtClean="0">
                          <a:latin typeface="+mn-lt"/>
                        </a:rPr>
                        <a:t>Post-shift</a:t>
                      </a:r>
                      <a:endParaRPr lang="en-AU" sz="2400" dirty="0">
                        <a:latin typeface="+mn-lt"/>
                      </a:endParaRPr>
                    </a:p>
                  </a:txBody>
                  <a:tcPr marL="68580" marR="68580" marT="34290" marB="34290"/>
                </a:tc>
                <a:tc>
                  <a:txBody>
                    <a:bodyPr/>
                    <a:lstStyle/>
                    <a:p>
                      <a:pPr algn="ctr">
                        <a:lnSpc>
                          <a:spcPct val="150000"/>
                        </a:lnSpc>
                        <a:spcAft>
                          <a:spcPts val="0"/>
                        </a:spcAft>
                      </a:pPr>
                      <a:r>
                        <a:rPr lang="en-AU" sz="2400" dirty="0" smtClean="0">
                          <a:solidFill>
                            <a:srgbClr val="000000"/>
                          </a:solidFill>
                          <a:effectLst/>
                          <a:latin typeface="+mn-lt"/>
                          <a:ea typeface="Times New Roman" panose="02020603050405020304" pitchFamily="18" charset="0"/>
                          <a:cs typeface="Times New Roman" panose="02020603050405020304" pitchFamily="18" charset="0"/>
                        </a:rPr>
                        <a:t>3.97</a:t>
                      </a:r>
                      <a:endParaRPr lang="en-AU" sz="2400" dirty="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50000"/>
                        </a:lnSpc>
                        <a:spcAft>
                          <a:spcPts val="0"/>
                        </a:spcAft>
                      </a:pPr>
                      <a:r>
                        <a:rPr lang="en-AU" sz="2400" dirty="0" smtClean="0">
                          <a:solidFill>
                            <a:srgbClr val="000000"/>
                          </a:solidFill>
                          <a:effectLst/>
                          <a:latin typeface="+mn-lt"/>
                          <a:ea typeface="Times New Roman" panose="02020603050405020304" pitchFamily="18" charset="0"/>
                          <a:cs typeface="Times New Roman" panose="02020603050405020304" pitchFamily="18" charset="0"/>
                        </a:rPr>
                        <a:t>3.90</a:t>
                      </a:r>
                      <a:endParaRPr lang="en-AU" sz="2400" dirty="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50000"/>
                        </a:lnSpc>
                        <a:spcAft>
                          <a:spcPts val="0"/>
                        </a:spcAft>
                      </a:pPr>
                      <a:r>
                        <a:rPr lang="en-AU" sz="2400" dirty="0" smtClean="0">
                          <a:solidFill>
                            <a:srgbClr val="000000"/>
                          </a:solidFill>
                          <a:effectLst/>
                          <a:latin typeface="+mn-lt"/>
                          <a:ea typeface="Times New Roman" panose="02020603050405020304" pitchFamily="18" charset="0"/>
                          <a:cs typeface="Times New Roman" panose="02020603050405020304" pitchFamily="18" charset="0"/>
                        </a:rPr>
                        <a:t>0.683</a:t>
                      </a:r>
                      <a:endParaRPr lang="en-AU" sz="2400" dirty="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extLst>
                  <a:ext uri="{0D108BD9-81ED-4DB2-BD59-A6C34878D82A}">
                    <a16:rowId xmlns:a16="http://schemas.microsoft.com/office/drawing/2014/main" val="774355288"/>
                  </a:ext>
                </a:extLst>
              </a:tr>
              <a:tr h="548640">
                <a:tc>
                  <a:txBody>
                    <a:bodyPr/>
                    <a:lstStyle/>
                    <a:p>
                      <a:r>
                        <a:rPr lang="en-AU" sz="2400" dirty="0" smtClean="0">
                          <a:latin typeface="+mn-lt"/>
                        </a:rPr>
                        <a:t>% difference</a:t>
                      </a:r>
                      <a:endParaRPr lang="en-AU" sz="2400" dirty="0">
                        <a:latin typeface="+mn-lt"/>
                      </a:endParaRPr>
                    </a:p>
                  </a:txBody>
                  <a:tcPr marL="68580" marR="68580" marT="34290" marB="34290"/>
                </a:tc>
                <a:tc>
                  <a:txBody>
                    <a:bodyPr/>
                    <a:lstStyle/>
                    <a:p>
                      <a:pPr algn="ctr">
                        <a:lnSpc>
                          <a:spcPct val="150000"/>
                        </a:lnSpc>
                        <a:spcAft>
                          <a:spcPts val="0"/>
                        </a:spcAft>
                      </a:pPr>
                      <a:r>
                        <a:rPr lang="en-AU" sz="2400" dirty="0" smtClean="0">
                          <a:solidFill>
                            <a:srgbClr val="000000"/>
                          </a:solidFill>
                          <a:effectLst/>
                          <a:latin typeface="+mn-lt"/>
                          <a:ea typeface="Times New Roman" panose="02020603050405020304" pitchFamily="18" charset="0"/>
                          <a:cs typeface="Times New Roman" panose="02020603050405020304" pitchFamily="18" charset="0"/>
                        </a:rPr>
                        <a:t>-2.51</a:t>
                      </a:r>
                      <a:endParaRPr lang="en-AU" sz="2400" dirty="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50000"/>
                        </a:lnSpc>
                        <a:spcAft>
                          <a:spcPts val="0"/>
                        </a:spcAft>
                      </a:pPr>
                      <a:r>
                        <a:rPr lang="en-AU" sz="2400" dirty="0" smtClean="0">
                          <a:solidFill>
                            <a:srgbClr val="000000"/>
                          </a:solidFill>
                          <a:effectLst/>
                          <a:latin typeface="+mn-lt"/>
                          <a:ea typeface="Times New Roman" panose="02020603050405020304" pitchFamily="18" charset="0"/>
                          <a:cs typeface="Times New Roman" panose="02020603050405020304" pitchFamily="18" charset="0"/>
                        </a:rPr>
                        <a:t>0.01</a:t>
                      </a:r>
                      <a:endParaRPr lang="en-AU" sz="2400" dirty="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50000"/>
                        </a:lnSpc>
                        <a:spcAft>
                          <a:spcPts val="0"/>
                        </a:spcAft>
                      </a:pPr>
                      <a:r>
                        <a:rPr lang="en-AU" sz="2400" dirty="0" smtClean="0">
                          <a:solidFill>
                            <a:srgbClr val="000000"/>
                          </a:solidFill>
                          <a:effectLst/>
                          <a:latin typeface="+mn-lt"/>
                          <a:ea typeface="Times New Roman" panose="02020603050405020304" pitchFamily="18" charset="0"/>
                          <a:cs typeface="Times New Roman" panose="02020603050405020304" pitchFamily="18" charset="0"/>
                        </a:rPr>
                        <a:t>0.009</a:t>
                      </a:r>
                      <a:endParaRPr lang="en-AU" sz="2400" dirty="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extLst>
                  <a:ext uri="{0D108BD9-81ED-4DB2-BD59-A6C34878D82A}">
                    <a16:rowId xmlns:a16="http://schemas.microsoft.com/office/drawing/2014/main" val="2677220874"/>
                  </a:ext>
                </a:extLst>
              </a:tr>
              <a:tr h="548640">
                <a:tc>
                  <a:txBody>
                    <a:bodyPr/>
                    <a:lstStyle/>
                    <a:p>
                      <a:r>
                        <a:rPr lang="en-AU" sz="2400" dirty="0" smtClean="0">
                          <a:latin typeface="+mn-lt"/>
                        </a:rPr>
                        <a:t>P-value</a:t>
                      </a:r>
                      <a:endParaRPr lang="en-AU" sz="2400" dirty="0">
                        <a:latin typeface="+mn-lt"/>
                      </a:endParaRPr>
                    </a:p>
                  </a:txBody>
                  <a:tcPr marL="68580" marR="68580" marT="34290" marB="34290"/>
                </a:tc>
                <a:tc>
                  <a:txBody>
                    <a:bodyPr/>
                    <a:lstStyle/>
                    <a:p>
                      <a:pPr algn="ctr">
                        <a:lnSpc>
                          <a:spcPct val="150000"/>
                        </a:lnSpc>
                        <a:spcAft>
                          <a:spcPts val="0"/>
                        </a:spcAft>
                      </a:pPr>
                      <a:r>
                        <a:rPr lang="en-AU" sz="2400" dirty="0" smtClean="0">
                          <a:solidFill>
                            <a:srgbClr val="000000"/>
                          </a:solidFill>
                          <a:effectLst/>
                          <a:latin typeface="+mn-lt"/>
                          <a:ea typeface="Times New Roman" panose="02020603050405020304" pitchFamily="18" charset="0"/>
                          <a:cs typeface="Calibri" panose="020F0502020204030204" pitchFamily="34" charset="0"/>
                        </a:rPr>
                        <a:t>&lt;0.001</a:t>
                      </a:r>
                      <a:endParaRPr lang="en-AU" sz="2400" dirty="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50000"/>
                        </a:lnSpc>
                        <a:spcAft>
                          <a:spcPts val="0"/>
                        </a:spcAft>
                      </a:pPr>
                      <a:r>
                        <a:rPr lang="en-AU" sz="2400" dirty="0" smtClean="0">
                          <a:solidFill>
                            <a:srgbClr val="000000"/>
                          </a:solidFill>
                          <a:effectLst/>
                          <a:latin typeface="+mn-lt"/>
                          <a:ea typeface="Times New Roman" panose="02020603050405020304" pitchFamily="18" charset="0"/>
                          <a:cs typeface="Calibri" panose="020F0502020204030204" pitchFamily="34" charset="0"/>
                        </a:rPr>
                        <a:t>0.779</a:t>
                      </a:r>
                      <a:endParaRPr lang="en-AU" sz="2400" dirty="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50000"/>
                        </a:lnSpc>
                        <a:spcAft>
                          <a:spcPts val="0"/>
                        </a:spcAft>
                      </a:pPr>
                      <a:endParaRPr lang="en-AU" sz="2400" dirty="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extLst>
                  <a:ext uri="{0D108BD9-81ED-4DB2-BD59-A6C34878D82A}">
                    <a16:rowId xmlns:a16="http://schemas.microsoft.com/office/drawing/2014/main" val="3749797758"/>
                  </a:ext>
                </a:extLst>
              </a:tr>
            </a:tbl>
          </a:graphicData>
        </a:graphic>
      </p:graphicFrame>
    </p:spTree>
    <p:extLst>
      <p:ext uri="{BB962C8B-B14F-4D97-AF65-F5344CB8AC3E}">
        <p14:creationId xmlns:p14="http://schemas.microsoft.com/office/powerpoint/2010/main" val="10777228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47675" y="857251"/>
            <a:ext cx="8391525" cy="994172"/>
          </a:xfrm>
        </p:spPr>
        <p:txBody>
          <a:bodyPr>
            <a:normAutofit/>
          </a:bodyPr>
          <a:lstStyle/>
          <a:p>
            <a:r>
              <a:rPr lang="en-AU" sz="2700" dirty="0"/>
              <a:t>Cross shift changes in lung function – Forced Vital Capacity</a:t>
            </a:r>
          </a:p>
        </p:txBody>
      </p:sp>
      <p:graphicFrame>
        <p:nvGraphicFramePr>
          <p:cNvPr id="10" name="Content Placeholder 7"/>
          <p:cNvGraphicFramePr>
            <a:graphicFrameLocks/>
          </p:cNvGraphicFramePr>
          <p:nvPr>
            <p:extLst/>
          </p:nvPr>
        </p:nvGraphicFramePr>
        <p:xfrm>
          <a:off x="628650" y="1988344"/>
          <a:ext cx="7886700" cy="3707606"/>
        </p:xfrm>
        <a:graphic>
          <a:graphicData uri="http://schemas.openxmlformats.org/drawingml/2006/table">
            <a:tbl>
              <a:tblPr firstRow="1" bandRow="1">
                <a:tableStyleId>{5C22544A-7EE6-4342-B048-85BDC9FD1C3A}</a:tableStyleId>
              </a:tblPr>
              <a:tblGrid>
                <a:gridCol w="2311619">
                  <a:extLst>
                    <a:ext uri="{9D8B030D-6E8A-4147-A177-3AD203B41FA5}">
                      <a16:colId xmlns:a16="http://schemas.microsoft.com/office/drawing/2014/main" val="1306581644"/>
                    </a:ext>
                  </a:extLst>
                </a:gridCol>
                <a:gridCol w="1988918">
                  <a:extLst>
                    <a:ext uri="{9D8B030D-6E8A-4147-A177-3AD203B41FA5}">
                      <a16:colId xmlns:a16="http://schemas.microsoft.com/office/drawing/2014/main" val="1256452339"/>
                    </a:ext>
                  </a:extLst>
                </a:gridCol>
                <a:gridCol w="1614488">
                  <a:extLst>
                    <a:ext uri="{9D8B030D-6E8A-4147-A177-3AD203B41FA5}">
                      <a16:colId xmlns:a16="http://schemas.microsoft.com/office/drawing/2014/main" val="3909571478"/>
                    </a:ext>
                  </a:extLst>
                </a:gridCol>
                <a:gridCol w="1971675">
                  <a:extLst>
                    <a:ext uri="{9D8B030D-6E8A-4147-A177-3AD203B41FA5}">
                      <a16:colId xmlns:a16="http://schemas.microsoft.com/office/drawing/2014/main" val="2062889894"/>
                    </a:ext>
                  </a:extLst>
                </a:gridCol>
              </a:tblGrid>
              <a:tr h="617220">
                <a:tc>
                  <a:txBody>
                    <a:bodyPr/>
                    <a:lstStyle/>
                    <a:p>
                      <a:endParaRPr lang="en-AU" sz="2400" dirty="0">
                        <a:latin typeface="+mn-lt"/>
                      </a:endParaRPr>
                    </a:p>
                  </a:txBody>
                  <a:tcPr marL="68580" marR="68580" marT="34290" marB="34290"/>
                </a:tc>
                <a:tc>
                  <a:txBody>
                    <a:bodyPr/>
                    <a:lstStyle/>
                    <a:p>
                      <a:pPr algn="ctr">
                        <a:lnSpc>
                          <a:spcPct val="150000"/>
                        </a:lnSpc>
                        <a:spcAft>
                          <a:spcPts val="0"/>
                        </a:spcAft>
                      </a:pPr>
                      <a:r>
                        <a:rPr lang="en-AU" sz="2400" dirty="0">
                          <a:solidFill>
                            <a:srgbClr val="000000"/>
                          </a:solidFill>
                          <a:effectLst/>
                          <a:latin typeface="+mn-lt"/>
                          <a:ea typeface="Times New Roman" panose="02020603050405020304" pitchFamily="18" charset="0"/>
                          <a:cs typeface="Times New Roman" panose="02020603050405020304" pitchFamily="18" charset="0"/>
                        </a:rPr>
                        <a:t>Underground</a:t>
                      </a:r>
                      <a:endParaRPr lang="en-AU" sz="2400" dirty="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50000"/>
                        </a:lnSpc>
                        <a:spcAft>
                          <a:spcPts val="0"/>
                        </a:spcAft>
                      </a:pPr>
                      <a:r>
                        <a:rPr lang="en-AU" sz="2400" dirty="0" smtClean="0">
                          <a:solidFill>
                            <a:srgbClr val="000000"/>
                          </a:solidFill>
                          <a:effectLst/>
                          <a:latin typeface="+mn-lt"/>
                          <a:ea typeface="Times New Roman" panose="02020603050405020304" pitchFamily="18" charset="0"/>
                          <a:cs typeface="Times New Roman" panose="02020603050405020304" pitchFamily="18" charset="0"/>
                        </a:rPr>
                        <a:t>Surface</a:t>
                      </a:r>
                      <a:endParaRPr lang="en-AU" sz="2400" dirty="0">
                        <a:solidFill>
                          <a:srgbClr val="000000"/>
                        </a:solidFill>
                        <a:effectLst/>
                        <a:latin typeface="+mn-lt"/>
                        <a:ea typeface="Times New Roman" panose="02020603050405020304" pitchFamily="18" charset="0"/>
                        <a:cs typeface="Calibri" panose="020F0502020204030204" pitchFamily="34" charset="0"/>
                      </a:endParaRPr>
                    </a:p>
                  </a:txBody>
                  <a:tcPr marL="68580" marR="68580" marT="34290" marB="34290"/>
                </a:tc>
                <a:tc>
                  <a:txBody>
                    <a:bodyPr/>
                    <a:lstStyle/>
                    <a:p>
                      <a:pPr algn="ctr">
                        <a:lnSpc>
                          <a:spcPct val="150000"/>
                        </a:lnSpc>
                      </a:pPr>
                      <a:r>
                        <a:rPr lang="en-AU" sz="2400" dirty="0" smtClean="0">
                          <a:solidFill>
                            <a:schemeClr val="tx1"/>
                          </a:solidFill>
                          <a:latin typeface="+mn-lt"/>
                        </a:rPr>
                        <a:t>P-value</a:t>
                      </a:r>
                      <a:endParaRPr lang="en-AU" sz="2400" dirty="0">
                        <a:solidFill>
                          <a:schemeClr val="tx1"/>
                        </a:solidFill>
                        <a:latin typeface="+mn-lt"/>
                      </a:endParaRPr>
                    </a:p>
                  </a:txBody>
                  <a:tcPr marL="68580" marR="68580" marT="34290" marB="34290" anchor="ctr"/>
                </a:tc>
                <a:extLst>
                  <a:ext uri="{0D108BD9-81ED-4DB2-BD59-A6C34878D82A}">
                    <a16:rowId xmlns:a16="http://schemas.microsoft.com/office/drawing/2014/main" val="2719046617"/>
                  </a:ext>
                </a:extLst>
              </a:tr>
              <a:tr h="461486">
                <a:tc>
                  <a:txBody>
                    <a:bodyPr/>
                    <a:lstStyle/>
                    <a:p>
                      <a:endParaRPr lang="en-AU" sz="2400">
                        <a:latin typeface="+mn-lt"/>
                      </a:endParaRPr>
                    </a:p>
                  </a:txBody>
                  <a:tcPr marL="68580" marR="68580" marT="34290" marB="34290"/>
                </a:tc>
                <a:tc>
                  <a:txBody>
                    <a:bodyPr/>
                    <a:lstStyle/>
                    <a:p>
                      <a:pPr algn="ctr"/>
                      <a:r>
                        <a:rPr lang="en-AU" sz="2400" dirty="0" smtClean="0">
                          <a:latin typeface="+mn-lt"/>
                        </a:rPr>
                        <a:t>Mean </a:t>
                      </a:r>
                      <a:endParaRPr lang="en-AU" sz="2400" dirty="0">
                        <a:latin typeface="+mn-lt"/>
                      </a:endParaRPr>
                    </a:p>
                  </a:txBody>
                  <a:tcPr marL="68580" marR="68580" marT="34290" marB="34290"/>
                </a:tc>
                <a:tc>
                  <a:txBody>
                    <a:bodyPr/>
                    <a:lstStyle/>
                    <a:p>
                      <a:pPr algn="ctr"/>
                      <a:r>
                        <a:rPr lang="en-AU" sz="2400" dirty="0" smtClean="0">
                          <a:latin typeface="+mn-lt"/>
                        </a:rPr>
                        <a:t>Mean </a:t>
                      </a:r>
                      <a:endParaRPr lang="en-AU" sz="2400" dirty="0">
                        <a:latin typeface="+mn-lt"/>
                      </a:endParaRPr>
                    </a:p>
                  </a:txBody>
                  <a:tcPr marL="68580" marR="68580" marT="34290" marB="34290"/>
                </a:tc>
                <a:tc>
                  <a:txBody>
                    <a:bodyPr/>
                    <a:lstStyle/>
                    <a:p>
                      <a:endParaRPr lang="en-AU" sz="2400" dirty="0">
                        <a:latin typeface="+mn-lt"/>
                      </a:endParaRPr>
                    </a:p>
                  </a:txBody>
                  <a:tcPr marL="68580" marR="68580" marT="34290" marB="34290"/>
                </a:tc>
                <a:extLst>
                  <a:ext uri="{0D108BD9-81ED-4DB2-BD59-A6C34878D82A}">
                    <a16:rowId xmlns:a16="http://schemas.microsoft.com/office/drawing/2014/main" val="715874706"/>
                  </a:ext>
                </a:extLst>
              </a:tr>
              <a:tr h="434340">
                <a:tc>
                  <a:txBody>
                    <a:bodyPr/>
                    <a:lstStyle/>
                    <a:p>
                      <a:r>
                        <a:rPr lang="en-AU" sz="2400" dirty="0" smtClean="0">
                          <a:latin typeface="+mn-lt"/>
                        </a:rPr>
                        <a:t>FVC</a:t>
                      </a:r>
                      <a:r>
                        <a:rPr lang="en-AU" sz="2400" baseline="30000" dirty="0" smtClean="0">
                          <a:latin typeface="+mn-lt"/>
                        </a:rPr>
                        <a:t> </a:t>
                      </a:r>
                      <a:r>
                        <a:rPr lang="en-AU" sz="2400" baseline="0" dirty="0" smtClean="0">
                          <a:latin typeface="+mn-lt"/>
                        </a:rPr>
                        <a:t>Litres</a:t>
                      </a:r>
                      <a:endParaRPr lang="en-AU" sz="2400" baseline="0" dirty="0">
                        <a:latin typeface="+mn-lt"/>
                      </a:endParaRPr>
                    </a:p>
                  </a:txBody>
                  <a:tcPr marL="68580" marR="68580" marT="34290" marB="34290"/>
                </a:tc>
                <a:tc>
                  <a:txBody>
                    <a:bodyPr/>
                    <a:lstStyle/>
                    <a:p>
                      <a:endParaRPr lang="en-AU" sz="1000"/>
                    </a:p>
                  </a:txBody>
                  <a:tcPr marL="51435" marR="51435" marT="0" marB="0" anchor="ctr"/>
                </a:tc>
                <a:tc>
                  <a:txBody>
                    <a:bodyPr/>
                    <a:lstStyle/>
                    <a:p>
                      <a:endParaRPr lang="en-AU" sz="1000"/>
                    </a:p>
                  </a:txBody>
                  <a:tcPr marL="51435" marR="51435" marT="0" marB="0" anchor="ctr"/>
                </a:tc>
                <a:tc>
                  <a:txBody>
                    <a:bodyPr/>
                    <a:lstStyle/>
                    <a:p>
                      <a:endParaRPr lang="en-AU" sz="2400" dirty="0">
                        <a:latin typeface="+mn-lt"/>
                      </a:endParaRPr>
                    </a:p>
                  </a:txBody>
                  <a:tcPr marL="68580" marR="68580" marT="34290" marB="34290"/>
                </a:tc>
                <a:extLst>
                  <a:ext uri="{0D108BD9-81ED-4DB2-BD59-A6C34878D82A}">
                    <a16:rowId xmlns:a16="http://schemas.microsoft.com/office/drawing/2014/main" val="1392698742"/>
                  </a:ext>
                </a:extLst>
              </a:tr>
              <a:tr h="548640">
                <a:tc>
                  <a:txBody>
                    <a:bodyPr/>
                    <a:lstStyle/>
                    <a:p>
                      <a:r>
                        <a:rPr lang="en-AU" sz="2400" dirty="0" smtClean="0">
                          <a:latin typeface="+mn-lt"/>
                        </a:rPr>
                        <a:t>Pre-shift</a:t>
                      </a:r>
                      <a:endParaRPr lang="en-AU" sz="2400" dirty="0">
                        <a:latin typeface="+mn-lt"/>
                      </a:endParaRPr>
                    </a:p>
                  </a:txBody>
                  <a:tcPr marL="68580" marR="68580" marT="34290" marB="34290"/>
                </a:tc>
                <a:tc>
                  <a:txBody>
                    <a:bodyPr/>
                    <a:lstStyle/>
                    <a:p>
                      <a:pPr algn="ctr">
                        <a:lnSpc>
                          <a:spcPct val="150000"/>
                        </a:lnSpc>
                        <a:spcAft>
                          <a:spcPts val="0"/>
                        </a:spcAft>
                      </a:pPr>
                      <a:r>
                        <a:rPr lang="en-AU" sz="2400" b="0" dirty="0" smtClean="0">
                          <a:solidFill>
                            <a:srgbClr val="000000"/>
                          </a:solidFill>
                          <a:effectLst/>
                          <a:latin typeface="+mn-lt"/>
                          <a:ea typeface="Times New Roman" panose="02020603050405020304" pitchFamily="18" charset="0"/>
                          <a:cs typeface="Times New Roman" panose="02020603050405020304" pitchFamily="18" charset="0"/>
                        </a:rPr>
                        <a:t>5.18</a:t>
                      </a:r>
                      <a:endParaRPr lang="en-AU" sz="2400" b="0" dirty="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50000"/>
                        </a:lnSpc>
                        <a:spcAft>
                          <a:spcPts val="0"/>
                        </a:spcAft>
                      </a:pPr>
                      <a:r>
                        <a:rPr lang="en-AU" sz="2400" b="0" dirty="0" smtClean="0">
                          <a:solidFill>
                            <a:srgbClr val="000000"/>
                          </a:solidFill>
                          <a:effectLst/>
                          <a:latin typeface="+mn-lt"/>
                          <a:ea typeface="Times New Roman" panose="02020603050405020304" pitchFamily="18" charset="0"/>
                          <a:cs typeface="Times New Roman" panose="02020603050405020304" pitchFamily="18" charset="0"/>
                        </a:rPr>
                        <a:t>5.08</a:t>
                      </a:r>
                      <a:endParaRPr lang="en-AU" sz="2400" b="0" dirty="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50000"/>
                        </a:lnSpc>
                        <a:spcAft>
                          <a:spcPts val="0"/>
                        </a:spcAft>
                      </a:pPr>
                      <a:r>
                        <a:rPr lang="en-AU" sz="2400" dirty="0" smtClean="0">
                          <a:solidFill>
                            <a:srgbClr val="000000"/>
                          </a:solidFill>
                          <a:effectLst/>
                          <a:latin typeface="+mn-lt"/>
                          <a:ea typeface="Times New Roman" panose="02020603050405020304" pitchFamily="18" charset="0"/>
                          <a:cs typeface="Times New Roman" panose="02020603050405020304" pitchFamily="18" charset="0"/>
                        </a:rPr>
                        <a:t>0.713</a:t>
                      </a:r>
                      <a:endParaRPr lang="en-AU" sz="2400" dirty="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extLst>
                  <a:ext uri="{0D108BD9-81ED-4DB2-BD59-A6C34878D82A}">
                    <a16:rowId xmlns:a16="http://schemas.microsoft.com/office/drawing/2014/main" val="915180564"/>
                  </a:ext>
                </a:extLst>
              </a:tr>
              <a:tr h="548640">
                <a:tc>
                  <a:txBody>
                    <a:bodyPr/>
                    <a:lstStyle/>
                    <a:p>
                      <a:r>
                        <a:rPr lang="en-AU" sz="2400" dirty="0" smtClean="0">
                          <a:latin typeface="+mn-lt"/>
                        </a:rPr>
                        <a:t>Post-shift</a:t>
                      </a:r>
                      <a:endParaRPr lang="en-AU" sz="2400" dirty="0">
                        <a:latin typeface="+mn-lt"/>
                      </a:endParaRPr>
                    </a:p>
                  </a:txBody>
                  <a:tcPr marL="68580" marR="68580" marT="34290" marB="34290"/>
                </a:tc>
                <a:tc>
                  <a:txBody>
                    <a:bodyPr/>
                    <a:lstStyle/>
                    <a:p>
                      <a:pPr algn="ctr">
                        <a:lnSpc>
                          <a:spcPct val="150000"/>
                        </a:lnSpc>
                        <a:spcAft>
                          <a:spcPts val="0"/>
                        </a:spcAft>
                      </a:pPr>
                      <a:r>
                        <a:rPr lang="en-AU" sz="2400" b="0" dirty="0" smtClean="0">
                          <a:solidFill>
                            <a:srgbClr val="000000"/>
                          </a:solidFill>
                          <a:effectLst/>
                          <a:latin typeface="+mn-lt"/>
                          <a:ea typeface="Times New Roman" panose="02020603050405020304" pitchFamily="18" charset="0"/>
                          <a:cs typeface="Times New Roman" panose="02020603050405020304" pitchFamily="18" charset="0"/>
                        </a:rPr>
                        <a:t>5.11</a:t>
                      </a:r>
                      <a:endParaRPr lang="en-AU" sz="2400" b="0" dirty="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50000"/>
                        </a:lnSpc>
                        <a:spcAft>
                          <a:spcPts val="0"/>
                        </a:spcAft>
                      </a:pPr>
                      <a:r>
                        <a:rPr lang="en-AU" sz="2400" b="0" dirty="0" smtClean="0">
                          <a:solidFill>
                            <a:srgbClr val="000000"/>
                          </a:solidFill>
                          <a:effectLst/>
                          <a:latin typeface="+mn-lt"/>
                          <a:ea typeface="Times New Roman" panose="02020603050405020304" pitchFamily="18" charset="0"/>
                          <a:cs typeface="Times New Roman" panose="02020603050405020304" pitchFamily="18" charset="0"/>
                        </a:rPr>
                        <a:t>4.90</a:t>
                      </a:r>
                      <a:endParaRPr lang="en-AU" sz="2400" b="0" dirty="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50000"/>
                        </a:lnSpc>
                        <a:spcAft>
                          <a:spcPts val="0"/>
                        </a:spcAft>
                      </a:pPr>
                      <a:r>
                        <a:rPr lang="en-AU" sz="2400" dirty="0" smtClean="0">
                          <a:solidFill>
                            <a:srgbClr val="000000"/>
                          </a:solidFill>
                          <a:effectLst/>
                          <a:latin typeface="+mn-lt"/>
                          <a:ea typeface="Times New Roman" panose="02020603050405020304" pitchFamily="18" charset="0"/>
                          <a:cs typeface="Times New Roman" panose="02020603050405020304" pitchFamily="18" charset="0"/>
                        </a:rPr>
                        <a:t>0.348</a:t>
                      </a:r>
                      <a:endParaRPr lang="en-AU" sz="2400" dirty="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extLst>
                  <a:ext uri="{0D108BD9-81ED-4DB2-BD59-A6C34878D82A}">
                    <a16:rowId xmlns:a16="http://schemas.microsoft.com/office/drawing/2014/main" val="774355288"/>
                  </a:ext>
                </a:extLst>
              </a:tr>
              <a:tr h="548640">
                <a:tc>
                  <a:txBody>
                    <a:bodyPr/>
                    <a:lstStyle/>
                    <a:p>
                      <a:r>
                        <a:rPr lang="en-AU" sz="2400" dirty="0" smtClean="0">
                          <a:latin typeface="+mn-lt"/>
                        </a:rPr>
                        <a:t>% difference</a:t>
                      </a:r>
                      <a:endParaRPr lang="en-AU" sz="2400" dirty="0">
                        <a:latin typeface="+mn-lt"/>
                      </a:endParaRPr>
                    </a:p>
                  </a:txBody>
                  <a:tcPr marL="68580" marR="68580" marT="34290" marB="34290"/>
                </a:tc>
                <a:tc>
                  <a:txBody>
                    <a:bodyPr/>
                    <a:lstStyle/>
                    <a:p>
                      <a:pPr algn="ctr">
                        <a:lnSpc>
                          <a:spcPct val="150000"/>
                        </a:lnSpc>
                        <a:spcAft>
                          <a:spcPts val="0"/>
                        </a:spcAft>
                      </a:pPr>
                      <a:r>
                        <a:rPr lang="en-AU" sz="2400" b="0" dirty="0" smtClean="0">
                          <a:solidFill>
                            <a:srgbClr val="000000"/>
                          </a:solidFill>
                          <a:effectLst/>
                          <a:latin typeface="+mn-lt"/>
                          <a:ea typeface="Times New Roman" panose="02020603050405020304" pitchFamily="18" charset="0"/>
                          <a:cs typeface="Times New Roman" panose="02020603050405020304" pitchFamily="18" charset="0"/>
                        </a:rPr>
                        <a:t>-2.03</a:t>
                      </a:r>
                      <a:endParaRPr lang="en-AU" sz="2400" b="0" dirty="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50000"/>
                        </a:lnSpc>
                        <a:spcAft>
                          <a:spcPts val="0"/>
                        </a:spcAft>
                      </a:pPr>
                      <a:r>
                        <a:rPr lang="en-AU" sz="2400" b="0" dirty="0" smtClean="0">
                          <a:solidFill>
                            <a:srgbClr val="000000"/>
                          </a:solidFill>
                          <a:effectLst/>
                          <a:latin typeface="+mn-lt"/>
                          <a:ea typeface="Times New Roman" panose="02020603050405020304" pitchFamily="18" charset="0"/>
                          <a:cs typeface="Times New Roman" panose="02020603050405020304" pitchFamily="18" charset="0"/>
                        </a:rPr>
                        <a:t>-1.12</a:t>
                      </a:r>
                      <a:endParaRPr lang="en-AU" sz="2400" b="0" dirty="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50000"/>
                        </a:lnSpc>
                        <a:spcAft>
                          <a:spcPts val="0"/>
                        </a:spcAft>
                      </a:pPr>
                      <a:r>
                        <a:rPr lang="en-AU" sz="2400" dirty="0" smtClean="0">
                          <a:solidFill>
                            <a:srgbClr val="000000"/>
                          </a:solidFill>
                          <a:effectLst/>
                          <a:latin typeface="+mn-lt"/>
                          <a:ea typeface="Times New Roman" panose="02020603050405020304" pitchFamily="18" charset="0"/>
                          <a:cs typeface="Times New Roman" panose="02020603050405020304" pitchFamily="18" charset="0"/>
                        </a:rPr>
                        <a:t>0.256</a:t>
                      </a:r>
                      <a:endParaRPr lang="en-AU" sz="2400" dirty="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extLst>
                  <a:ext uri="{0D108BD9-81ED-4DB2-BD59-A6C34878D82A}">
                    <a16:rowId xmlns:a16="http://schemas.microsoft.com/office/drawing/2014/main" val="2677220874"/>
                  </a:ext>
                </a:extLst>
              </a:tr>
              <a:tr h="548640">
                <a:tc>
                  <a:txBody>
                    <a:bodyPr/>
                    <a:lstStyle/>
                    <a:p>
                      <a:r>
                        <a:rPr lang="en-AU" sz="2400" dirty="0" smtClean="0">
                          <a:latin typeface="+mn-lt"/>
                        </a:rPr>
                        <a:t>P-value</a:t>
                      </a:r>
                      <a:endParaRPr lang="en-AU" sz="2400" dirty="0">
                        <a:latin typeface="+mn-lt"/>
                      </a:endParaRPr>
                    </a:p>
                  </a:txBody>
                  <a:tcPr marL="68580" marR="68580" marT="34290" marB="34290"/>
                </a:tc>
                <a:tc>
                  <a:txBody>
                    <a:bodyPr/>
                    <a:lstStyle/>
                    <a:p>
                      <a:pPr algn="ctr">
                        <a:lnSpc>
                          <a:spcPct val="150000"/>
                        </a:lnSpc>
                        <a:spcAft>
                          <a:spcPts val="0"/>
                        </a:spcAft>
                      </a:pPr>
                      <a:r>
                        <a:rPr lang="en-AU" sz="2400" b="0" dirty="0" smtClean="0">
                          <a:solidFill>
                            <a:srgbClr val="000000"/>
                          </a:solidFill>
                          <a:effectLst/>
                          <a:latin typeface="+mn-lt"/>
                          <a:ea typeface="Times New Roman" panose="02020603050405020304" pitchFamily="18" charset="0"/>
                          <a:cs typeface="Calibri" panose="020F0502020204030204" pitchFamily="34" charset="0"/>
                        </a:rPr>
                        <a:t>&lt;0.001</a:t>
                      </a:r>
                      <a:endParaRPr lang="en-AU" sz="2400" b="0" dirty="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50000"/>
                        </a:lnSpc>
                        <a:spcAft>
                          <a:spcPts val="0"/>
                        </a:spcAft>
                      </a:pPr>
                      <a:r>
                        <a:rPr lang="en-AU" sz="2400" b="0" dirty="0" smtClean="0">
                          <a:solidFill>
                            <a:srgbClr val="000000"/>
                          </a:solidFill>
                          <a:effectLst/>
                          <a:latin typeface="+mn-lt"/>
                          <a:ea typeface="Times New Roman" panose="02020603050405020304" pitchFamily="18" charset="0"/>
                          <a:cs typeface="Calibri" panose="020F0502020204030204" pitchFamily="34" charset="0"/>
                        </a:rPr>
                        <a:t>0.111</a:t>
                      </a:r>
                      <a:endParaRPr lang="en-AU" sz="2400" b="0" dirty="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50000"/>
                        </a:lnSpc>
                        <a:spcAft>
                          <a:spcPts val="0"/>
                        </a:spcAft>
                      </a:pPr>
                      <a:endParaRPr lang="en-AU" sz="2400" dirty="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extLst>
                  <a:ext uri="{0D108BD9-81ED-4DB2-BD59-A6C34878D82A}">
                    <a16:rowId xmlns:a16="http://schemas.microsoft.com/office/drawing/2014/main" val="3922888160"/>
                  </a:ext>
                </a:extLst>
              </a:tr>
            </a:tbl>
          </a:graphicData>
        </a:graphic>
      </p:graphicFrame>
    </p:spTree>
    <p:extLst>
      <p:ext uri="{BB962C8B-B14F-4D97-AF65-F5344CB8AC3E}">
        <p14:creationId xmlns:p14="http://schemas.microsoft.com/office/powerpoint/2010/main" val="9110409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75110"/>
            <a:ext cx="7886700" cy="994172"/>
          </a:xfrm>
        </p:spPr>
        <p:txBody>
          <a:bodyPr>
            <a:normAutofit/>
          </a:bodyPr>
          <a:lstStyle/>
          <a:p>
            <a:r>
              <a:rPr lang="en-AU" sz="2700" dirty="0"/>
              <a:t>Cross shift changes in lung function – FV1/FVC</a:t>
            </a:r>
          </a:p>
        </p:txBody>
      </p:sp>
      <p:graphicFrame>
        <p:nvGraphicFramePr>
          <p:cNvPr id="4" name="Content Placeholder 7"/>
          <p:cNvGraphicFramePr>
            <a:graphicFrameLocks/>
          </p:cNvGraphicFramePr>
          <p:nvPr>
            <p:extLst/>
          </p:nvPr>
        </p:nvGraphicFramePr>
        <p:xfrm>
          <a:off x="628650" y="1988344"/>
          <a:ext cx="7963557" cy="3680460"/>
        </p:xfrm>
        <a:graphic>
          <a:graphicData uri="http://schemas.openxmlformats.org/drawingml/2006/table">
            <a:tbl>
              <a:tblPr firstRow="1" bandRow="1">
                <a:tableStyleId>{5C22544A-7EE6-4342-B048-85BDC9FD1C3A}</a:tableStyleId>
              </a:tblPr>
              <a:tblGrid>
                <a:gridCol w="2106668">
                  <a:extLst>
                    <a:ext uri="{9D8B030D-6E8A-4147-A177-3AD203B41FA5}">
                      <a16:colId xmlns:a16="http://schemas.microsoft.com/office/drawing/2014/main" val="1306581644"/>
                    </a:ext>
                  </a:extLst>
                </a:gridCol>
                <a:gridCol w="2235779">
                  <a:extLst>
                    <a:ext uri="{9D8B030D-6E8A-4147-A177-3AD203B41FA5}">
                      <a16:colId xmlns:a16="http://schemas.microsoft.com/office/drawing/2014/main" val="1256452339"/>
                    </a:ext>
                  </a:extLst>
                </a:gridCol>
                <a:gridCol w="1630221">
                  <a:extLst>
                    <a:ext uri="{9D8B030D-6E8A-4147-A177-3AD203B41FA5}">
                      <a16:colId xmlns:a16="http://schemas.microsoft.com/office/drawing/2014/main" val="3909571478"/>
                    </a:ext>
                  </a:extLst>
                </a:gridCol>
                <a:gridCol w="1990889">
                  <a:extLst>
                    <a:ext uri="{9D8B030D-6E8A-4147-A177-3AD203B41FA5}">
                      <a16:colId xmlns:a16="http://schemas.microsoft.com/office/drawing/2014/main" val="2062889894"/>
                    </a:ext>
                  </a:extLst>
                </a:gridCol>
              </a:tblGrid>
              <a:tr h="617220">
                <a:tc>
                  <a:txBody>
                    <a:bodyPr/>
                    <a:lstStyle/>
                    <a:p>
                      <a:endParaRPr lang="en-AU" sz="2400" dirty="0">
                        <a:latin typeface="+mn-lt"/>
                      </a:endParaRPr>
                    </a:p>
                  </a:txBody>
                  <a:tcPr marL="68580" marR="68580" marT="34290" marB="34290"/>
                </a:tc>
                <a:tc>
                  <a:txBody>
                    <a:bodyPr/>
                    <a:lstStyle/>
                    <a:p>
                      <a:pPr algn="ctr">
                        <a:lnSpc>
                          <a:spcPct val="150000"/>
                        </a:lnSpc>
                        <a:spcAft>
                          <a:spcPts val="0"/>
                        </a:spcAft>
                      </a:pPr>
                      <a:r>
                        <a:rPr lang="en-AU" sz="2400" dirty="0">
                          <a:solidFill>
                            <a:srgbClr val="000000"/>
                          </a:solidFill>
                          <a:effectLst/>
                          <a:latin typeface="+mn-lt"/>
                          <a:ea typeface="Times New Roman" panose="02020603050405020304" pitchFamily="18" charset="0"/>
                          <a:cs typeface="Times New Roman" panose="02020603050405020304" pitchFamily="18" charset="0"/>
                        </a:rPr>
                        <a:t>Underground</a:t>
                      </a:r>
                      <a:endParaRPr lang="en-AU" sz="2400" dirty="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50000"/>
                        </a:lnSpc>
                        <a:spcAft>
                          <a:spcPts val="0"/>
                        </a:spcAft>
                      </a:pPr>
                      <a:r>
                        <a:rPr lang="en-AU" sz="2400" dirty="0" smtClean="0">
                          <a:solidFill>
                            <a:srgbClr val="000000"/>
                          </a:solidFill>
                          <a:effectLst/>
                          <a:latin typeface="+mn-lt"/>
                          <a:ea typeface="Times New Roman" panose="02020603050405020304" pitchFamily="18" charset="0"/>
                          <a:cs typeface="Times New Roman" panose="02020603050405020304" pitchFamily="18" charset="0"/>
                        </a:rPr>
                        <a:t>Surface</a:t>
                      </a:r>
                      <a:endParaRPr lang="en-AU" sz="2400" dirty="0">
                        <a:solidFill>
                          <a:srgbClr val="000000"/>
                        </a:solidFill>
                        <a:effectLst/>
                        <a:latin typeface="+mn-lt"/>
                        <a:ea typeface="Times New Roman" panose="02020603050405020304" pitchFamily="18" charset="0"/>
                        <a:cs typeface="Calibri" panose="020F0502020204030204" pitchFamily="34" charset="0"/>
                      </a:endParaRPr>
                    </a:p>
                  </a:txBody>
                  <a:tcPr marL="68580" marR="68580" marT="34290" marB="34290"/>
                </a:tc>
                <a:tc>
                  <a:txBody>
                    <a:bodyPr/>
                    <a:lstStyle/>
                    <a:p>
                      <a:pPr algn="ctr">
                        <a:lnSpc>
                          <a:spcPct val="150000"/>
                        </a:lnSpc>
                      </a:pPr>
                      <a:r>
                        <a:rPr lang="en-AU" sz="2400" dirty="0" smtClean="0">
                          <a:solidFill>
                            <a:schemeClr val="tx1"/>
                          </a:solidFill>
                          <a:latin typeface="+mn-lt"/>
                        </a:rPr>
                        <a:t>P-value</a:t>
                      </a:r>
                      <a:endParaRPr lang="en-AU" sz="2400" dirty="0">
                        <a:solidFill>
                          <a:schemeClr val="tx1"/>
                        </a:solidFill>
                        <a:latin typeface="+mn-lt"/>
                      </a:endParaRPr>
                    </a:p>
                  </a:txBody>
                  <a:tcPr marL="68580" marR="68580" marT="34290" marB="34290" anchor="ctr"/>
                </a:tc>
                <a:extLst>
                  <a:ext uri="{0D108BD9-81ED-4DB2-BD59-A6C34878D82A}">
                    <a16:rowId xmlns:a16="http://schemas.microsoft.com/office/drawing/2014/main" val="2719046617"/>
                  </a:ext>
                </a:extLst>
              </a:tr>
              <a:tr h="434340">
                <a:tc>
                  <a:txBody>
                    <a:bodyPr/>
                    <a:lstStyle/>
                    <a:p>
                      <a:endParaRPr lang="en-AU" sz="2400" dirty="0">
                        <a:latin typeface="+mn-lt"/>
                      </a:endParaRPr>
                    </a:p>
                  </a:txBody>
                  <a:tcPr marL="68580" marR="68580" marT="34290" marB="34290"/>
                </a:tc>
                <a:tc>
                  <a:txBody>
                    <a:bodyPr/>
                    <a:lstStyle/>
                    <a:p>
                      <a:pPr algn="ctr"/>
                      <a:r>
                        <a:rPr lang="en-AU" sz="2400" dirty="0" smtClean="0">
                          <a:latin typeface="+mn-lt"/>
                        </a:rPr>
                        <a:t>Mean </a:t>
                      </a:r>
                      <a:endParaRPr lang="en-AU" sz="2400" dirty="0">
                        <a:latin typeface="+mn-lt"/>
                      </a:endParaRPr>
                    </a:p>
                  </a:txBody>
                  <a:tcPr marL="68580" marR="68580" marT="34290" marB="34290"/>
                </a:tc>
                <a:tc>
                  <a:txBody>
                    <a:bodyPr/>
                    <a:lstStyle/>
                    <a:p>
                      <a:pPr algn="ctr"/>
                      <a:r>
                        <a:rPr lang="en-AU" sz="2400" dirty="0" smtClean="0">
                          <a:latin typeface="+mn-lt"/>
                        </a:rPr>
                        <a:t>Mean </a:t>
                      </a:r>
                      <a:endParaRPr lang="en-AU" sz="2400" dirty="0">
                        <a:latin typeface="+mn-lt"/>
                      </a:endParaRPr>
                    </a:p>
                  </a:txBody>
                  <a:tcPr marL="68580" marR="68580" marT="34290" marB="34290"/>
                </a:tc>
                <a:tc>
                  <a:txBody>
                    <a:bodyPr/>
                    <a:lstStyle/>
                    <a:p>
                      <a:endParaRPr lang="en-AU" sz="2400" dirty="0">
                        <a:latin typeface="+mn-lt"/>
                      </a:endParaRPr>
                    </a:p>
                  </a:txBody>
                  <a:tcPr marL="68580" marR="68580" marT="34290" marB="34290"/>
                </a:tc>
                <a:extLst>
                  <a:ext uri="{0D108BD9-81ED-4DB2-BD59-A6C34878D82A}">
                    <a16:rowId xmlns:a16="http://schemas.microsoft.com/office/drawing/2014/main" val="715874706"/>
                  </a:ext>
                </a:extLst>
              </a:tr>
              <a:tr h="434340">
                <a:tc>
                  <a:txBody>
                    <a:bodyPr/>
                    <a:lstStyle/>
                    <a:p>
                      <a:r>
                        <a:rPr lang="en-AU" sz="2400" baseline="0" dirty="0" smtClean="0">
                          <a:latin typeface="+mn-lt"/>
                        </a:rPr>
                        <a:t>FEV</a:t>
                      </a:r>
                      <a:r>
                        <a:rPr lang="en-AU" sz="2400" baseline="-25000" dirty="0" smtClean="0">
                          <a:latin typeface="+mn-lt"/>
                        </a:rPr>
                        <a:t>1</a:t>
                      </a:r>
                      <a:r>
                        <a:rPr lang="en-AU" sz="2400" baseline="0" dirty="0" smtClean="0">
                          <a:latin typeface="+mn-lt"/>
                        </a:rPr>
                        <a:t>/FVC </a:t>
                      </a:r>
                      <a:endParaRPr lang="en-AU" sz="2400" baseline="0" dirty="0">
                        <a:latin typeface="+mn-lt"/>
                      </a:endParaRPr>
                    </a:p>
                  </a:txBody>
                  <a:tcPr marL="68580" marR="68580" marT="34290" marB="34290"/>
                </a:tc>
                <a:tc>
                  <a:txBody>
                    <a:bodyPr/>
                    <a:lstStyle/>
                    <a:p>
                      <a:endParaRPr lang="en-AU" sz="2400" dirty="0">
                        <a:latin typeface="+mn-lt"/>
                      </a:endParaRPr>
                    </a:p>
                  </a:txBody>
                  <a:tcPr marL="68580" marR="68580" marT="34290" marB="34290"/>
                </a:tc>
                <a:tc>
                  <a:txBody>
                    <a:bodyPr/>
                    <a:lstStyle/>
                    <a:p>
                      <a:endParaRPr lang="en-AU" sz="2400" dirty="0">
                        <a:latin typeface="+mn-lt"/>
                      </a:endParaRPr>
                    </a:p>
                  </a:txBody>
                  <a:tcPr marL="68580" marR="68580" marT="34290" marB="34290"/>
                </a:tc>
                <a:tc>
                  <a:txBody>
                    <a:bodyPr/>
                    <a:lstStyle/>
                    <a:p>
                      <a:endParaRPr lang="en-AU" sz="2400" dirty="0">
                        <a:latin typeface="+mn-lt"/>
                      </a:endParaRPr>
                    </a:p>
                  </a:txBody>
                  <a:tcPr marL="68580" marR="68580" marT="34290" marB="34290"/>
                </a:tc>
                <a:extLst>
                  <a:ext uri="{0D108BD9-81ED-4DB2-BD59-A6C34878D82A}">
                    <a16:rowId xmlns:a16="http://schemas.microsoft.com/office/drawing/2014/main" val="1392698742"/>
                  </a:ext>
                </a:extLst>
              </a:tr>
              <a:tr h="548640">
                <a:tc>
                  <a:txBody>
                    <a:bodyPr/>
                    <a:lstStyle/>
                    <a:p>
                      <a:r>
                        <a:rPr lang="en-AU" sz="2400" dirty="0" smtClean="0">
                          <a:latin typeface="+mn-lt"/>
                        </a:rPr>
                        <a:t>Pre-shift</a:t>
                      </a:r>
                      <a:endParaRPr lang="en-AU" sz="2400" dirty="0">
                        <a:latin typeface="+mn-lt"/>
                      </a:endParaRPr>
                    </a:p>
                  </a:txBody>
                  <a:tcPr marL="68580" marR="68580" marT="34290" marB="34290"/>
                </a:tc>
                <a:tc>
                  <a:txBody>
                    <a:bodyPr/>
                    <a:lstStyle/>
                    <a:p>
                      <a:pPr algn="ctr">
                        <a:lnSpc>
                          <a:spcPct val="150000"/>
                        </a:lnSpc>
                        <a:spcAft>
                          <a:spcPts val="0"/>
                        </a:spcAft>
                      </a:pPr>
                      <a:r>
                        <a:rPr lang="en-AU" sz="2400" dirty="0">
                          <a:solidFill>
                            <a:srgbClr val="000000"/>
                          </a:solidFill>
                          <a:effectLst/>
                          <a:latin typeface="+mn-lt"/>
                          <a:ea typeface="Times New Roman" panose="02020603050405020304" pitchFamily="18" charset="0"/>
                          <a:cs typeface="Times New Roman" panose="02020603050405020304" pitchFamily="18" charset="0"/>
                        </a:rPr>
                        <a:t>0.78</a:t>
                      </a:r>
                      <a:endParaRPr lang="en-AU" sz="2400" dirty="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50000"/>
                        </a:lnSpc>
                        <a:spcAft>
                          <a:spcPts val="0"/>
                        </a:spcAft>
                      </a:pPr>
                      <a:r>
                        <a:rPr lang="en-AU" sz="2400">
                          <a:solidFill>
                            <a:srgbClr val="000000"/>
                          </a:solidFill>
                          <a:effectLst/>
                          <a:latin typeface="+mn-lt"/>
                          <a:ea typeface="Times New Roman" panose="02020603050405020304" pitchFamily="18" charset="0"/>
                          <a:cs typeface="Times New Roman" panose="02020603050405020304" pitchFamily="18" charset="0"/>
                        </a:rPr>
                        <a:t>0.79</a:t>
                      </a:r>
                      <a:endParaRPr lang="en-AU" sz="240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50000"/>
                        </a:lnSpc>
                        <a:spcAft>
                          <a:spcPts val="0"/>
                        </a:spcAft>
                      </a:pPr>
                      <a:r>
                        <a:rPr lang="en-AU" sz="2400" dirty="0" smtClean="0">
                          <a:solidFill>
                            <a:srgbClr val="000000"/>
                          </a:solidFill>
                          <a:effectLst/>
                          <a:latin typeface="+mn-lt"/>
                          <a:ea typeface="Times New Roman" panose="02020603050405020304" pitchFamily="18" charset="0"/>
                          <a:cs typeface="Times New Roman" panose="02020603050405020304" pitchFamily="18" charset="0"/>
                        </a:rPr>
                        <a:t>0.533</a:t>
                      </a:r>
                      <a:endParaRPr lang="en-AU" sz="2400" dirty="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extLst>
                  <a:ext uri="{0D108BD9-81ED-4DB2-BD59-A6C34878D82A}">
                    <a16:rowId xmlns:a16="http://schemas.microsoft.com/office/drawing/2014/main" val="915180564"/>
                  </a:ext>
                </a:extLst>
              </a:tr>
              <a:tr h="548640">
                <a:tc>
                  <a:txBody>
                    <a:bodyPr/>
                    <a:lstStyle/>
                    <a:p>
                      <a:r>
                        <a:rPr lang="en-AU" sz="2400" dirty="0" smtClean="0">
                          <a:latin typeface="+mn-lt"/>
                        </a:rPr>
                        <a:t>Post-shift</a:t>
                      </a:r>
                      <a:endParaRPr lang="en-AU" sz="2400" dirty="0">
                        <a:latin typeface="+mn-lt"/>
                      </a:endParaRPr>
                    </a:p>
                  </a:txBody>
                  <a:tcPr marL="68580" marR="68580" marT="34290" marB="34290"/>
                </a:tc>
                <a:tc>
                  <a:txBody>
                    <a:bodyPr/>
                    <a:lstStyle/>
                    <a:p>
                      <a:pPr algn="ctr">
                        <a:lnSpc>
                          <a:spcPct val="150000"/>
                        </a:lnSpc>
                        <a:spcAft>
                          <a:spcPts val="0"/>
                        </a:spcAft>
                      </a:pPr>
                      <a:r>
                        <a:rPr lang="en-AU" sz="2400" dirty="0">
                          <a:solidFill>
                            <a:srgbClr val="000000"/>
                          </a:solidFill>
                          <a:effectLst/>
                          <a:latin typeface="+mn-lt"/>
                          <a:ea typeface="Times New Roman" panose="02020603050405020304" pitchFamily="18" charset="0"/>
                          <a:cs typeface="Times New Roman" panose="02020603050405020304" pitchFamily="18" charset="0"/>
                        </a:rPr>
                        <a:t>0.78</a:t>
                      </a:r>
                      <a:endParaRPr lang="en-AU" sz="2400" dirty="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50000"/>
                        </a:lnSpc>
                        <a:spcAft>
                          <a:spcPts val="0"/>
                        </a:spcAft>
                      </a:pPr>
                      <a:r>
                        <a:rPr lang="en-AU" sz="2400" dirty="0">
                          <a:solidFill>
                            <a:srgbClr val="000000"/>
                          </a:solidFill>
                          <a:effectLst/>
                          <a:latin typeface="+mn-lt"/>
                          <a:ea typeface="Times New Roman" panose="02020603050405020304" pitchFamily="18" charset="0"/>
                          <a:cs typeface="Times New Roman" panose="02020603050405020304" pitchFamily="18" charset="0"/>
                        </a:rPr>
                        <a:t>0.80</a:t>
                      </a:r>
                      <a:endParaRPr lang="en-AU" sz="2400" dirty="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50000"/>
                        </a:lnSpc>
                        <a:spcAft>
                          <a:spcPts val="0"/>
                        </a:spcAft>
                      </a:pPr>
                      <a:r>
                        <a:rPr lang="en-AU" sz="2400" dirty="0" smtClean="0">
                          <a:solidFill>
                            <a:srgbClr val="000000"/>
                          </a:solidFill>
                          <a:effectLst/>
                          <a:latin typeface="+mn-lt"/>
                          <a:ea typeface="Times New Roman" panose="02020603050405020304" pitchFamily="18" charset="0"/>
                          <a:cs typeface="Times New Roman" panose="02020603050405020304" pitchFamily="18" charset="0"/>
                        </a:rPr>
                        <a:t>0.168</a:t>
                      </a:r>
                      <a:endParaRPr lang="en-AU" sz="2400" dirty="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extLst>
                  <a:ext uri="{0D108BD9-81ED-4DB2-BD59-A6C34878D82A}">
                    <a16:rowId xmlns:a16="http://schemas.microsoft.com/office/drawing/2014/main" val="774355288"/>
                  </a:ext>
                </a:extLst>
              </a:tr>
              <a:tr h="548640">
                <a:tc>
                  <a:txBody>
                    <a:bodyPr/>
                    <a:lstStyle/>
                    <a:p>
                      <a:r>
                        <a:rPr lang="en-AU" sz="2400" dirty="0" smtClean="0">
                          <a:latin typeface="+mn-lt"/>
                        </a:rPr>
                        <a:t>% difference</a:t>
                      </a:r>
                      <a:endParaRPr lang="en-AU" sz="2400" dirty="0">
                        <a:latin typeface="+mn-lt"/>
                      </a:endParaRPr>
                    </a:p>
                  </a:txBody>
                  <a:tcPr marL="68580" marR="68580" marT="34290" marB="34290"/>
                </a:tc>
                <a:tc>
                  <a:txBody>
                    <a:bodyPr/>
                    <a:lstStyle/>
                    <a:p>
                      <a:pPr algn="ctr">
                        <a:lnSpc>
                          <a:spcPct val="150000"/>
                        </a:lnSpc>
                        <a:spcAft>
                          <a:spcPts val="0"/>
                        </a:spcAft>
                      </a:pPr>
                      <a:r>
                        <a:rPr lang="en-AU" sz="2400" dirty="0" smtClean="0">
                          <a:solidFill>
                            <a:srgbClr val="000000"/>
                          </a:solidFill>
                          <a:effectLst/>
                          <a:latin typeface="+mn-lt"/>
                          <a:ea typeface="Times New Roman" panose="02020603050405020304" pitchFamily="18" charset="0"/>
                          <a:cs typeface="Times New Roman" panose="02020603050405020304" pitchFamily="18" charset="0"/>
                        </a:rPr>
                        <a:t>-0.050</a:t>
                      </a:r>
                      <a:endParaRPr lang="en-AU" sz="2400" dirty="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50000"/>
                        </a:lnSpc>
                        <a:spcAft>
                          <a:spcPts val="0"/>
                        </a:spcAft>
                      </a:pPr>
                      <a:r>
                        <a:rPr lang="en-AU" sz="2400" dirty="0" smtClean="0">
                          <a:solidFill>
                            <a:srgbClr val="000000"/>
                          </a:solidFill>
                          <a:effectLst/>
                          <a:latin typeface="+mn-lt"/>
                          <a:ea typeface="Times New Roman" panose="02020603050405020304" pitchFamily="18" charset="0"/>
                          <a:cs typeface="Times New Roman" panose="02020603050405020304" pitchFamily="18" charset="0"/>
                        </a:rPr>
                        <a:t>1.16</a:t>
                      </a:r>
                      <a:endParaRPr lang="en-AU" sz="2400" dirty="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50000"/>
                        </a:lnSpc>
                        <a:spcAft>
                          <a:spcPts val="0"/>
                        </a:spcAft>
                      </a:pPr>
                      <a:r>
                        <a:rPr lang="en-AU" sz="2400" dirty="0" smtClean="0">
                          <a:solidFill>
                            <a:srgbClr val="000000"/>
                          </a:solidFill>
                          <a:effectLst/>
                          <a:latin typeface="+mn-lt"/>
                          <a:ea typeface="Times New Roman" panose="02020603050405020304" pitchFamily="18" charset="0"/>
                          <a:cs typeface="Times New Roman" panose="02020603050405020304" pitchFamily="18" charset="0"/>
                        </a:rPr>
                        <a:t>0.007</a:t>
                      </a:r>
                      <a:endParaRPr lang="en-AU" sz="2400" dirty="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extLst>
                  <a:ext uri="{0D108BD9-81ED-4DB2-BD59-A6C34878D82A}">
                    <a16:rowId xmlns:a16="http://schemas.microsoft.com/office/drawing/2014/main" val="2677220874"/>
                  </a:ext>
                </a:extLst>
              </a:tr>
              <a:tr h="548640">
                <a:tc>
                  <a:txBody>
                    <a:bodyPr/>
                    <a:lstStyle/>
                    <a:p>
                      <a:r>
                        <a:rPr lang="en-AU" sz="2400" dirty="0" smtClean="0">
                          <a:latin typeface="+mn-lt"/>
                        </a:rPr>
                        <a:t>P-value</a:t>
                      </a:r>
                      <a:endParaRPr lang="en-AU" sz="2400" dirty="0">
                        <a:latin typeface="+mn-lt"/>
                      </a:endParaRPr>
                    </a:p>
                  </a:txBody>
                  <a:tcPr marL="68580" marR="68580" marT="34290" marB="34290"/>
                </a:tc>
                <a:tc>
                  <a:txBody>
                    <a:bodyPr/>
                    <a:lstStyle/>
                    <a:p>
                      <a:pPr algn="ctr">
                        <a:lnSpc>
                          <a:spcPct val="150000"/>
                        </a:lnSpc>
                        <a:spcAft>
                          <a:spcPts val="0"/>
                        </a:spcAft>
                      </a:pPr>
                      <a:r>
                        <a:rPr lang="en-AU" sz="2400" dirty="0" smtClean="0">
                          <a:solidFill>
                            <a:srgbClr val="000000"/>
                          </a:solidFill>
                          <a:effectLst/>
                          <a:latin typeface="+mn-lt"/>
                          <a:ea typeface="Times New Roman" panose="02020603050405020304" pitchFamily="18" charset="0"/>
                          <a:cs typeface="Calibri" panose="020F0502020204030204" pitchFamily="34" charset="0"/>
                        </a:rPr>
                        <a:t>0.073</a:t>
                      </a:r>
                      <a:endParaRPr lang="en-AU" sz="2400" dirty="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50000"/>
                        </a:lnSpc>
                        <a:spcAft>
                          <a:spcPts val="0"/>
                        </a:spcAft>
                      </a:pPr>
                      <a:r>
                        <a:rPr lang="en-AU" sz="2400" dirty="0" smtClean="0">
                          <a:solidFill>
                            <a:srgbClr val="000000"/>
                          </a:solidFill>
                          <a:effectLst/>
                          <a:latin typeface="+mn-lt"/>
                          <a:ea typeface="Times New Roman" panose="02020603050405020304" pitchFamily="18" charset="0"/>
                          <a:cs typeface="Calibri" panose="020F0502020204030204" pitchFamily="34" charset="0"/>
                        </a:rPr>
                        <a:t>0.019</a:t>
                      </a:r>
                      <a:endParaRPr lang="en-AU" sz="2400" dirty="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50000"/>
                        </a:lnSpc>
                        <a:spcAft>
                          <a:spcPts val="0"/>
                        </a:spcAft>
                      </a:pPr>
                      <a:endParaRPr lang="en-AU" sz="2400" dirty="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extLst>
                  <a:ext uri="{0D108BD9-81ED-4DB2-BD59-A6C34878D82A}">
                    <a16:rowId xmlns:a16="http://schemas.microsoft.com/office/drawing/2014/main" val="4258060356"/>
                  </a:ext>
                </a:extLst>
              </a:tr>
            </a:tbl>
          </a:graphicData>
        </a:graphic>
      </p:graphicFrame>
    </p:spTree>
    <p:extLst>
      <p:ext uri="{BB962C8B-B14F-4D97-AF65-F5344CB8AC3E}">
        <p14:creationId xmlns:p14="http://schemas.microsoft.com/office/powerpoint/2010/main" val="8053477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366" y="599959"/>
            <a:ext cx="8812925" cy="994172"/>
          </a:xfrm>
        </p:spPr>
        <p:txBody>
          <a:bodyPr>
            <a:normAutofit/>
          </a:bodyPr>
          <a:lstStyle/>
          <a:p>
            <a:r>
              <a:rPr lang="en-AU" sz="2700" dirty="0"/>
              <a:t>Cross shift changes in lung function</a:t>
            </a:r>
          </a:p>
        </p:txBody>
      </p:sp>
      <p:graphicFrame>
        <p:nvGraphicFramePr>
          <p:cNvPr id="7" name="Content Placeholder 6"/>
          <p:cNvGraphicFramePr>
            <a:graphicFrameLocks noGrp="1"/>
          </p:cNvGraphicFramePr>
          <p:nvPr>
            <p:ph idx="1"/>
            <p:extLst/>
          </p:nvPr>
        </p:nvGraphicFramePr>
        <p:xfrm>
          <a:off x="606973" y="1594130"/>
          <a:ext cx="7617064" cy="4297680"/>
        </p:xfrm>
        <a:graphic>
          <a:graphicData uri="http://schemas.openxmlformats.org/drawingml/2006/table">
            <a:tbl>
              <a:tblPr firstRow="1" firstCol="1" bandRow="1">
                <a:tableStyleId>{5C22544A-7EE6-4342-B048-85BDC9FD1C3A}</a:tableStyleId>
              </a:tblPr>
              <a:tblGrid>
                <a:gridCol w="2017986">
                  <a:extLst>
                    <a:ext uri="{9D8B030D-6E8A-4147-A177-3AD203B41FA5}">
                      <a16:colId xmlns:a16="http://schemas.microsoft.com/office/drawing/2014/main" val="3581918933"/>
                    </a:ext>
                  </a:extLst>
                </a:gridCol>
                <a:gridCol w="1742090">
                  <a:extLst>
                    <a:ext uri="{9D8B030D-6E8A-4147-A177-3AD203B41FA5}">
                      <a16:colId xmlns:a16="http://schemas.microsoft.com/office/drawing/2014/main" val="3338595762"/>
                    </a:ext>
                  </a:extLst>
                </a:gridCol>
                <a:gridCol w="1788185">
                  <a:extLst>
                    <a:ext uri="{9D8B030D-6E8A-4147-A177-3AD203B41FA5}">
                      <a16:colId xmlns:a16="http://schemas.microsoft.com/office/drawing/2014/main" val="2841912589"/>
                    </a:ext>
                  </a:extLst>
                </a:gridCol>
                <a:gridCol w="2068803">
                  <a:extLst>
                    <a:ext uri="{9D8B030D-6E8A-4147-A177-3AD203B41FA5}">
                      <a16:colId xmlns:a16="http://schemas.microsoft.com/office/drawing/2014/main" val="1539213995"/>
                    </a:ext>
                  </a:extLst>
                </a:gridCol>
              </a:tblGrid>
              <a:tr h="457200">
                <a:tc>
                  <a:txBody>
                    <a:bodyPr/>
                    <a:lstStyle/>
                    <a:p>
                      <a:pPr algn="l">
                        <a:lnSpc>
                          <a:spcPct val="150000"/>
                        </a:lnSpc>
                        <a:spcAft>
                          <a:spcPts val="0"/>
                        </a:spcAft>
                      </a:pPr>
                      <a:r>
                        <a:rPr lang="en-AU" sz="1500" dirty="0">
                          <a:effectLst/>
                          <a:latin typeface="+mn-lt"/>
                        </a:rPr>
                        <a:t>Exposure</a:t>
                      </a:r>
                      <a:endParaRPr lang="en-AU" sz="1500" dirty="0">
                        <a:solidFill>
                          <a:srgbClr val="000000"/>
                        </a:solidFill>
                        <a:effectLst/>
                        <a:latin typeface="+mn-lt"/>
                        <a:ea typeface="Times New Roman" panose="02020603050405020304" pitchFamily="18" charset="0"/>
                        <a:cs typeface="Calibri" panose="020F0502020204030204" pitchFamily="34" charset="0"/>
                      </a:endParaRPr>
                    </a:p>
                  </a:txBody>
                  <a:tcPr marL="50380" marR="50380" marT="0" marB="0"/>
                </a:tc>
                <a:tc>
                  <a:txBody>
                    <a:bodyPr/>
                    <a:lstStyle/>
                    <a:p>
                      <a:pPr algn="l">
                        <a:lnSpc>
                          <a:spcPct val="100000"/>
                        </a:lnSpc>
                        <a:spcAft>
                          <a:spcPts val="0"/>
                        </a:spcAft>
                      </a:pPr>
                      <a:r>
                        <a:rPr lang="en-AU" sz="1500" dirty="0" smtClean="0">
                          <a:effectLst/>
                          <a:latin typeface="+mn-lt"/>
                        </a:rPr>
                        <a:t>FEV</a:t>
                      </a:r>
                      <a:r>
                        <a:rPr lang="en-AU" sz="1500" baseline="-25000" dirty="0" smtClean="0">
                          <a:effectLst/>
                          <a:latin typeface="+mn-lt"/>
                        </a:rPr>
                        <a:t>1</a:t>
                      </a:r>
                      <a:r>
                        <a:rPr lang="en-AU" sz="1500" dirty="0">
                          <a:effectLst/>
                          <a:latin typeface="+mn-lt"/>
                        </a:rPr>
                        <a:t>%</a:t>
                      </a:r>
                    </a:p>
                    <a:p>
                      <a:pPr algn="l">
                        <a:lnSpc>
                          <a:spcPct val="100000"/>
                        </a:lnSpc>
                        <a:spcAft>
                          <a:spcPts val="0"/>
                        </a:spcAft>
                      </a:pPr>
                      <a:r>
                        <a:rPr lang="en-AU" sz="1500" dirty="0" err="1" smtClean="0">
                          <a:effectLst/>
                          <a:latin typeface="+mn-lt"/>
                        </a:rPr>
                        <a:t>Coef</a:t>
                      </a:r>
                      <a:endParaRPr lang="en-AU" sz="1500" dirty="0">
                        <a:solidFill>
                          <a:srgbClr val="000000"/>
                        </a:solidFill>
                        <a:effectLst/>
                        <a:latin typeface="+mn-lt"/>
                        <a:ea typeface="Times New Roman" panose="02020603050405020304" pitchFamily="18" charset="0"/>
                        <a:cs typeface="Calibri" panose="020F0502020204030204" pitchFamily="34" charset="0"/>
                      </a:endParaRPr>
                    </a:p>
                  </a:txBody>
                  <a:tcPr marL="50380" marR="50380" marT="0" marB="0"/>
                </a:tc>
                <a:tc>
                  <a:txBody>
                    <a:bodyPr/>
                    <a:lstStyle/>
                    <a:p>
                      <a:pPr algn="l">
                        <a:lnSpc>
                          <a:spcPct val="100000"/>
                        </a:lnSpc>
                        <a:spcAft>
                          <a:spcPts val="0"/>
                        </a:spcAft>
                      </a:pPr>
                      <a:r>
                        <a:rPr lang="en-AU" sz="1500" dirty="0">
                          <a:effectLst/>
                          <a:latin typeface="+mn-lt"/>
                        </a:rPr>
                        <a:t> </a:t>
                      </a:r>
                      <a:r>
                        <a:rPr lang="en-AU" sz="1500" dirty="0" smtClean="0">
                          <a:effectLst/>
                          <a:latin typeface="+mn-lt"/>
                        </a:rPr>
                        <a:t>FVC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500" dirty="0" err="1" smtClean="0">
                          <a:effectLst/>
                          <a:latin typeface="+mn-lt"/>
                        </a:rPr>
                        <a:t>Coef</a:t>
                      </a:r>
                      <a:endParaRPr lang="en-AU" sz="1500" dirty="0">
                        <a:effectLst/>
                        <a:latin typeface="+mn-lt"/>
                        <a:ea typeface="DengXian"/>
                        <a:cs typeface="Times New Roman" panose="02020603050405020304" pitchFamily="18" charset="0"/>
                      </a:endParaRPr>
                    </a:p>
                  </a:txBody>
                  <a:tcPr marL="0" marR="0" marT="0" marB="0"/>
                </a:tc>
                <a:tc>
                  <a:txBody>
                    <a:bodyPr/>
                    <a:lstStyle/>
                    <a:p>
                      <a:pPr algn="l">
                        <a:lnSpc>
                          <a:spcPct val="100000"/>
                        </a:lnSpc>
                        <a:spcAft>
                          <a:spcPts val="0"/>
                        </a:spcAft>
                      </a:pPr>
                      <a:r>
                        <a:rPr lang="en-AU" sz="1500" dirty="0" smtClean="0">
                          <a:effectLst/>
                          <a:latin typeface="+mn-lt"/>
                          <a:ea typeface="DengXian"/>
                          <a:cs typeface="Times New Roman" panose="02020603050405020304" pitchFamily="18" charset="0"/>
                        </a:rPr>
                        <a:t>FEV</a:t>
                      </a:r>
                      <a:r>
                        <a:rPr lang="en-AU" sz="1500" baseline="-25000" dirty="0" smtClean="0">
                          <a:effectLst/>
                          <a:latin typeface="+mn-lt"/>
                          <a:ea typeface="DengXian"/>
                          <a:cs typeface="Times New Roman" panose="02020603050405020304" pitchFamily="18" charset="0"/>
                        </a:rPr>
                        <a:t>1</a:t>
                      </a:r>
                      <a:r>
                        <a:rPr lang="en-AU" sz="1500" dirty="0" smtClean="0">
                          <a:effectLst/>
                          <a:latin typeface="+mn-lt"/>
                          <a:ea typeface="DengXian"/>
                          <a:cs typeface="Times New Roman" panose="02020603050405020304" pitchFamily="18" charset="0"/>
                        </a:rPr>
                        <a:t>/FVC%</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500" dirty="0" err="1" smtClean="0">
                          <a:effectLst/>
                          <a:latin typeface="+mn-lt"/>
                        </a:rPr>
                        <a:t>Coef</a:t>
                      </a:r>
                      <a:endParaRPr lang="en-AU" sz="1500" dirty="0">
                        <a:effectLst/>
                        <a:latin typeface="+mn-lt"/>
                        <a:ea typeface="DengXian"/>
                        <a:cs typeface="Times New Roman" panose="02020603050405020304" pitchFamily="18" charset="0"/>
                      </a:endParaRPr>
                    </a:p>
                  </a:txBody>
                  <a:tcPr marL="0" marR="0" marT="0" marB="0"/>
                </a:tc>
                <a:extLst>
                  <a:ext uri="{0D108BD9-81ED-4DB2-BD59-A6C34878D82A}">
                    <a16:rowId xmlns:a16="http://schemas.microsoft.com/office/drawing/2014/main" val="1467441970"/>
                  </a:ext>
                </a:extLst>
              </a:tr>
              <a:tr h="640080">
                <a:tc>
                  <a:txBody>
                    <a:bodyPr/>
                    <a:lstStyle/>
                    <a:p>
                      <a:pPr algn="l">
                        <a:lnSpc>
                          <a:spcPct val="200000"/>
                        </a:lnSpc>
                        <a:spcAft>
                          <a:spcPts val="0"/>
                        </a:spcAft>
                      </a:pPr>
                      <a:r>
                        <a:rPr lang="en-AU" sz="1500" dirty="0">
                          <a:effectLst/>
                          <a:latin typeface="+mn-lt"/>
                        </a:rPr>
                        <a:t>Underground</a:t>
                      </a:r>
                      <a:endParaRPr lang="en-AU" sz="1500" dirty="0">
                        <a:solidFill>
                          <a:srgbClr val="000000"/>
                        </a:solidFill>
                        <a:effectLst/>
                        <a:latin typeface="+mn-lt"/>
                        <a:ea typeface="Times New Roman" panose="02020603050405020304" pitchFamily="18" charset="0"/>
                        <a:cs typeface="Calibri" panose="020F0502020204030204" pitchFamily="34" charset="0"/>
                      </a:endParaRPr>
                    </a:p>
                  </a:txBody>
                  <a:tcPr marL="50380" marR="50380" marT="0" marB="0"/>
                </a:tc>
                <a:tc>
                  <a:txBody>
                    <a:bodyPr/>
                    <a:lstStyle/>
                    <a:p>
                      <a:pPr algn="ctr">
                        <a:lnSpc>
                          <a:spcPct val="200000"/>
                        </a:lnSpc>
                        <a:spcAft>
                          <a:spcPts val="0"/>
                        </a:spcAft>
                      </a:pPr>
                      <a:r>
                        <a:rPr lang="en-AU" sz="2100" dirty="0">
                          <a:effectLst/>
                          <a:latin typeface="+mn-lt"/>
                        </a:rPr>
                        <a:t>-</a:t>
                      </a:r>
                      <a:r>
                        <a:rPr lang="en-AU" sz="2100" dirty="0" smtClean="0">
                          <a:effectLst/>
                          <a:latin typeface="+mn-lt"/>
                        </a:rPr>
                        <a:t>2.33</a:t>
                      </a:r>
                      <a:r>
                        <a:rPr lang="en-AU" sz="2100" baseline="30000" dirty="0" smtClean="0">
                          <a:effectLst/>
                          <a:latin typeface="+mn-lt"/>
                        </a:rPr>
                        <a:t>*</a:t>
                      </a:r>
                      <a:endParaRPr lang="en-AU" sz="2100" dirty="0">
                        <a:solidFill>
                          <a:srgbClr val="000000"/>
                        </a:solidFill>
                        <a:effectLst/>
                        <a:latin typeface="+mn-lt"/>
                        <a:ea typeface="Times New Roman" panose="02020603050405020304" pitchFamily="18" charset="0"/>
                        <a:cs typeface="Calibri" panose="020F0502020204030204" pitchFamily="34" charset="0"/>
                      </a:endParaRPr>
                    </a:p>
                  </a:txBody>
                  <a:tcPr marL="50380" marR="50380" marT="0" marB="0"/>
                </a:tc>
                <a:tc>
                  <a:txBody>
                    <a:bodyPr/>
                    <a:lstStyle/>
                    <a:p>
                      <a:pPr algn="ctr">
                        <a:lnSpc>
                          <a:spcPct val="200000"/>
                        </a:lnSpc>
                        <a:spcAft>
                          <a:spcPts val="0"/>
                        </a:spcAft>
                      </a:pPr>
                      <a:r>
                        <a:rPr lang="en-AU" sz="2100" dirty="0">
                          <a:effectLst/>
                          <a:latin typeface="+mn-lt"/>
                        </a:rPr>
                        <a:t> </a:t>
                      </a:r>
                      <a:r>
                        <a:rPr lang="en-AU" sz="2100" dirty="0" smtClean="0">
                          <a:effectLst/>
                          <a:latin typeface="+mn-lt"/>
                        </a:rPr>
                        <a:t>-0.89</a:t>
                      </a:r>
                      <a:endParaRPr lang="en-AU" sz="2100" dirty="0">
                        <a:effectLst/>
                        <a:latin typeface="+mn-lt"/>
                        <a:ea typeface="DengXian"/>
                        <a:cs typeface="Times New Roman" panose="02020603050405020304" pitchFamily="18" charset="0"/>
                      </a:endParaRPr>
                    </a:p>
                  </a:txBody>
                  <a:tcPr marL="0" marR="0" marT="0" marB="0"/>
                </a:tc>
                <a:tc>
                  <a:txBody>
                    <a:bodyPr/>
                    <a:lstStyle/>
                    <a:p>
                      <a:pPr algn="ctr">
                        <a:lnSpc>
                          <a:spcPct val="200000"/>
                        </a:lnSpc>
                        <a:spcAft>
                          <a:spcPts val="0"/>
                        </a:spcAft>
                      </a:pPr>
                      <a:r>
                        <a:rPr lang="en-AU" sz="2100" dirty="0" smtClean="0">
                          <a:effectLst/>
                          <a:latin typeface="+mn-lt"/>
                          <a:ea typeface="DengXian"/>
                          <a:cs typeface="Times New Roman" panose="02020603050405020304" pitchFamily="18" charset="0"/>
                        </a:rPr>
                        <a:t>-1.48*</a:t>
                      </a:r>
                      <a:endParaRPr lang="en-AU" sz="2100" dirty="0">
                        <a:effectLst/>
                        <a:latin typeface="+mn-lt"/>
                        <a:ea typeface="DengXian"/>
                        <a:cs typeface="Times New Roman" panose="02020603050405020304" pitchFamily="18" charset="0"/>
                      </a:endParaRPr>
                    </a:p>
                  </a:txBody>
                  <a:tcPr marL="0" marR="0" marT="0" marB="0"/>
                </a:tc>
                <a:extLst>
                  <a:ext uri="{0D108BD9-81ED-4DB2-BD59-A6C34878D82A}">
                    <a16:rowId xmlns:a16="http://schemas.microsoft.com/office/drawing/2014/main" val="2594694308"/>
                  </a:ext>
                </a:extLst>
              </a:tr>
              <a:tr h="640080">
                <a:tc>
                  <a:txBody>
                    <a:bodyPr/>
                    <a:lstStyle/>
                    <a:p>
                      <a:pPr algn="l">
                        <a:lnSpc>
                          <a:spcPct val="200000"/>
                        </a:lnSpc>
                        <a:spcAft>
                          <a:spcPts val="0"/>
                        </a:spcAft>
                      </a:pPr>
                      <a:r>
                        <a:rPr lang="en-AU" sz="1500" dirty="0" smtClean="0">
                          <a:effectLst/>
                          <a:latin typeface="+mn-lt"/>
                        </a:rPr>
                        <a:t>Former Smokers</a:t>
                      </a:r>
                      <a:endParaRPr lang="en-AU" sz="1500" dirty="0">
                        <a:solidFill>
                          <a:srgbClr val="000000"/>
                        </a:solidFill>
                        <a:effectLst/>
                        <a:latin typeface="+mn-lt"/>
                        <a:ea typeface="Times New Roman" panose="02020603050405020304" pitchFamily="18" charset="0"/>
                        <a:cs typeface="Calibri" panose="020F0502020204030204" pitchFamily="34" charset="0"/>
                      </a:endParaRPr>
                    </a:p>
                  </a:txBody>
                  <a:tcPr marL="50380" marR="50380" marT="0" marB="0"/>
                </a:tc>
                <a:tc>
                  <a:txBody>
                    <a:bodyPr/>
                    <a:lstStyle/>
                    <a:p>
                      <a:pPr algn="ctr">
                        <a:lnSpc>
                          <a:spcPct val="200000"/>
                        </a:lnSpc>
                        <a:spcAft>
                          <a:spcPts val="0"/>
                        </a:spcAft>
                      </a:pPr>
                      <a:r>
                        <a:rPr lang="en-AU" sz="2100" dirty="0" smtClean="0">
                          <a:effectLst/>
                          <a:latin typeface="+mn-lt"/>
                        </a:rPr>
                        <a:t>0.09</a:t>
                      </a:r>
                      <a:endParaRPr lang="en-AU" sz="2100" dirty="0">
                        <a:solidFill>
                          <a:srgbClr val="000000"/>
                        </a:solidFill>
                        <a:effectLst/>
                        <a:latin typeface="+mn-lt"/>
                        <a:ea typeface="Times New Roman" panose="02020603050405020304" pitchFamily="18" charset="0"/>
                        <a:cs typeface="Calibri" panose="020F0502020204030204" pitchFamily="34" charset="0"/>
                      </a:endParaRPr>
                    </a:p>
                  </a:txBody>
                  <a:tcPr marL="50380" marR="50380" marT="0" marB="0"/>
                </a:tc>
                <a:tc>
                  <a:txBody>
                    <a:bodyPr/>
                    <a:lstStyle/>
                    <a:p>
                      <a:pPr algn="ctr">
                        <a:lnSpc>
                          <a:spcPct val="200000"/>
                        </a:lnSpc>
                        <a:spcAft>
                          <a:spcPts val="0"/>
                        </a:spcAft>
                      </a:pPr>
                      <a:r>
                        <a:rPr lang="en-AU" sz="2100" dirty="0">
                          <a:effectLst/>
                          <a:latin typeface="+mn-lt"/>
                        </a:rPr>
                        <a:t> </a:t>
                      </a:r>
                      <a:r>
                        <a:rPr lang="en-AU" sz="2100" dirty="0" smtClean="0">
                          <a:effectLst/>
                          <a:latin typeface="+mn-lt"/>
                        </a:rPr>
                        <a:t>-0.17</a:t>
                      </a:r>
                      <a:endParaRPr lang="en-AU" sz="2100" dirty="0">
                        <a:effectLst/>
                        <a:latin typeface="+mn-lt"/>
                        <a:ea typeface="DengXian"/>
                        <a:cs typeface="Times New Roman" panose="02020603050405020304" pitchFamily="18" charset="0"/>
                      </a:endParaRPr>
                    </a:p>
                  </a:txBody>
                  <a:tcPr marL="0" marR="0" marT="0" marB="0"/>
                </a:tc>
                <a:tc>
                  <a:txBody>
                    <a:bodyPr/>
                    <a:lstStyle/>
                    <a:p>
                      <a:pPr algn="ctr">
                        <a:lnSpc>
                          <a:spcPct val="200000"/>
                        </a:lnSpc>
                        <a:spcAft>
                          <a:spcPts val="0"/>
                        </a:spcAft>
                      </a:pPr>
                      <a:r>
                        <a:rPr lang="en-AU" sz="2100" dirty="0" smtClean="0">
                          <a:effectLst/>
                          <a:latin typeface="+mn-lt"/>
                          <a:ea typeface="DengXian"/>
                          <a:cs typeface="Times New Roman" panose="02020603050405020304" pitchFamily="18" charset="0"/>
                        </a:rPr>
                        <a:t>0.28</a:t>
                      </a:r>
                      <a:endParaRPr lang="en-AU" sz="2100" dirty="0">
                        <a:effectLst/>
                        <a:latin typeface="+mn-lt"/>
                        <a:ea typeface="DengXian"/>
                        <a:cs typeface="Times New Roman" panose="02020603050405020304" pitchFamily="18" charset="0"/>
                      </a:endParaRPr>
                    </a:p>
                  </a:txBody>
                  <a:tcPr marL="0" marR="0" marT="0" marB="0"/>
                </a:tc>
                <a:extLst>
                  <a:ext uri="{0D108BD9-81ED-4DB2-BD59-A6C34878D82A}">
                    <a16:rowId xmlns:a16="http://schemas.microsoft.com/office/drawing/2014/main" val="2146228834"/>
                  </a:ext>
                </a:extLst>
              </a:tr>
              <a:tr h="640080">
                <a:tc>
                  <a:txBody>
                    <a:bodyPr/>
                    <a:lstStyle/>
                    <a:p>
                      <a:pPr algn="l">
                        <a:lnSpc>
                          <a:spcPct val="200000"/>
                        </a:lnSpc>
                        <a:spcAft>
                          <a:spcPts val="0"/>
                        </a:spcAft>
                      </a:pPr>
                      <a:r>
                        <a:rPr lang="en-AU" sz="1500" dirty="0" smtClean="0">
                          <a:effectLst/>
                          <a:latin typeface="+mn-lt"/>
                        </a:rPr>
                        <a:t>Current Smokers</a:t>
                      </a:r>
                      <a:endParaRPr lang="en-AU" sz="1500" dirty="0">
                        <a:solidFill>
                          <a:srgbClr val="000000"/>
                        </a:solidFill>
                        <a:effectLst/>
                        <a:latin typeface="+mn-lt"/>
                        <a:ea typeface="Times New Roman" panose="02020603050405020304" pitchFamily="18" charset="0"/>
                        <a:cs typeface="Calibri" panose="020F0502020204030204" pitchFamily="34" charset="0"/>
                      </a:endParaRPr>
                    </a:p>
                  </a:txBody>
                  <a:tcPr marL="50380" marR="50380" marT="0" marB="0"/>
                </a:tc>
                <a:tc>
                  <a:txBody>
                    <a:bodyPr/>
                    <a:lstStyle/>
                    <a:p>
                      <a:pPr algn="ctr">
                        <a:lnSpc>
                          <a:spcPct val="200000"/>
                        </a:lnSpc>
                        <a:spcAft>
                          <a:spcPts val="0"/>
                        </a:spcAft>
                      </a:pPr>
                      <a:r>
                        <a:rPr lang="en-AU" sz="2100" dirty="0" smtClean="0">
                          <a:effectLst/>
                          <a:latin typeface="+mn-lt"/>
                        </a:rPr>
                        <a:t>-0.7</a:t>
                      </a:r>
                      <a:endParaRPr lang="en-AU" sz="2100" dirty="0">
                        <a:solidFill>
                          <a:srgbClr val="000000"/>
                        </a:solidFill>
                        <a:effectLst/>
                        <a:latin typeface="+mn-lt"/>
                        <a:ea typeface="Times New Roman" panose="02020603050405020304" pitchFamily="18" charset="0"/>
                        <a:cs typeface="Calibri" panose="020F0502020204030204" pitchFamily="34" charset="0"/>
                      </a:endParaRPr>
                    </a:p>
                  </a:txBody>
                  <a:tcPr marL="50380" marR="50380" marT="0" marB="0"/>
                </a:tc>
                <a:tc>
                  <a:txBody>
                    <a:bodyPr/>
                    <a:lstStyle/>
                    <a:p>
                      <a:pPr algn="ctr">
                        <a:lnSpc>
                          <a:spcPct val="200000"/>
                        </a:lnSpc>
                        <a:spcAft>
                          <a:spcPts val="0"/>
                        </a:spcAft>
                      </a:pPr>
                      <a:r>
                        <a:rPr lang="en-AU" sz="2100" dirty="0">
                          <a:effectLst/>
                          <a:latin typeface="+mn-lt"/>
                        </a:rPr>
                        <a:t> </a:t>
                      </a:r>
                      <a:r>
                        <a:rPr lang="en-AU" sz="2100" dirty="0" smtClean="0">
                          <a:effectLst/>
                          <a:latin typeface="+mn-lt"/>
                        </a:rPr>
                        <a:t>-0.15</a:t>
                      </a:r>
                      <a:endParaRPr lang="en-AU" sz="2100" dirty="0">
                        <a:effectLst/>
                        <a:latin typeface="+mn-lt"/>
                        <a:ea typeface="DengXian"/>
                        <a:cs typeface="Times New Roman" panose="02020603050405020304" pitchFamily="18" charset="0"/>
                      </a:endParaRPr>
                    </a:p>
                  </a:txBody>
                  <a:tcPr marL="0" marR="0" marT="0" marB="0"/>
                </a:tc>
                <a:tc>
                  <a:txBody>
                    <a:bodyPr/>
                    <a:lstStyle/>
                    <a:p>
                      <a:pPr algn="ctr">
                        <a:lnSpc>
                          <a:spcPct val="200000"/>
                        </a:lnSpc>
                        <a:spcAft>
                          <a:spcPts val="0"/>
                        </a:spcAft>
                      </a:pPr>
                      <a:r>
                        <a:rPr lang="en-AU" sz="2100" dirty="0" smtClean="0">
                          <a:effectLst/>
                          <a:latin typeface="+mn-lt"/>
                          <a:ea typeface="DengXian"/>
                          <a:cs typeface="Times New Roman" panose="02020603050405020304" pitchFamily="18" charset="0"/>
                        </a:rPr>
                        <a:t>-0.57</a:t>
                      </a:r>
                      <a:endParaRPr lang="en-AU" sz="2100" dirty="0">
                        <a:effectLst/>
                        <a:latin typeface="+mn-lt"/>
                        <a:ea typeface="DengXian"/>
                        <a:cs typeface="Times New Roman" panose="02020603050405020304" pitchFamily="18" charset="0"/>
                      </a:endParaRPr>
                    </a:p>
                  </a:txBody>
                  <a:tcPr marL="0" marR="0" marT="0" marB="0"/>
                </a:tc>
                <a:extLst>
                  <a:ext uri="{0D108BD9-81ED-4DB2-BD59-A6C34878D82A}">
                    <a16:rowId xmlns:a16="http://schemas.microsoft.com/office/drawing/2014/main" val="902583324"/>
                  </a:ext>
                </a:extLst>
              </a:tr>
              <a:tr h="640080">
                <a:tc>
                  <a:txBody>
                    <a:bodyPr/>
                    <a:lstStyle/>
                    <a:p>
                      <a:pPr algn="l">
                        <a:lnSpc>
                          <a:spcPct val="200000"/>
                        </a:lnSpc>
                        <a:spcAft>
                          <a:spcPts val="0"/>
                        </a:spcAft>
                      </a:pPr>
                      <a:r>
                        <a:rPr lang="en-AU" sz="1500" dirty="0" smtClean="0">
                          <a:effectLst/>
                          <a:latin typeface="+mn-lt"/>
                        </a:rPr>
                        <a:t>Respiratory symptoms</a:t>
                      </a:r>
                      <a:endParaRPr lang="en-AU" sz="1500" dirty="0">
                        <a:solidFill>
                          <a:srgbClr val="000000"/>
                        </a:solidFill>
                        <a:effectLst/>
                        <a:latin typeface="+mn-lt"/>
                        <a:ea typeface="Times New Roman" panose="02020603050405020304" pitchFamily="18" charset="0"/>
                        <a:cs typeface="Calibri" panose="020F0502020204030204" pitchFamily="34" charset="0"/>
                      </a:endParaRPr>
                    </a:p>
                  </a:txBody>
                  <a:tcPr marL="50380" marR="50380" marT="0" marB="0"/>
                </a:tc>
                <a:tc>
                  <a:txBody>
                    <a:bodyPr/>
                    <a:lstStyle/>
                    <a:p>
                      <a:pPr algn="ctr">
                        <a:lnSpc>
                          <a:spcPct val="200000"/>
                        </a:lnSpc>
                        <a:spcAft>
                          <a:spcPts val="0"/>
                        </a:spcAft>
                      </a:pPr>
                      <a:r>
                        <a:rPr lang="en-AU" sz="2100" dirty="0" smtClean="0">
                          <a:effectLst/>
                          <a:latin typeface="+mn-lt"/>
                        </a:rPr>
                        <a:t>0.24</a:t>
                      </a:r>
                      <a:endParaRPr lang="en-AU" sz="2100" dirty="0">
                        <a:solidFill>
                          <a:srgbClr val="000000"/>
                        </a:solidFill>
                        <a:effectLst/>
                        <a:latin typeface="+mn-lt"/>
                        <a:ea typeface="Times New Roman" panose="02020603050405020304" pitchFamily="18" charset="0"/>
                        <a:cs typeface="Calibri" panose="020F0502020204030204" pitchFamily="34" charset="0"/>
                      </a:endParaRPr>
                    </a:p>
                  </a:txBody>
                  <a:tcPr marL="50380" marR="50380" marT="0" marB="0"/>
                </a:tc>
                <a:tc>
                  <a:txBody>
                    <a:bodyPr/>
                    <a:lstStyle/>
                    <a:p>
                      <a:pPr algn="ctr">
                        <a:lnSpc>
                          <a:spcPct val="200000"/>
                        </a:lnSpc>
                        <a:spcAft>
                          <a:spcPts val="0"/>
                        </a:spcAft>
                      </a:pPr>
                      <a:r>
                        <a:rPr lang="en-AU" sz="2100" dirty="0">
                          <a:effectLst/>
                          <a:latin typeface="+mn-lt"/>
                        </a:rPr>
                        <a:t> </a:t>
                      </a:r>
                      <a:r>
                        <a:rPr lang="en-AU" sz="2100" dirty="0" smtClean="0">
                          <a:effectLst/>
                          <a:latin typeface="+mn-lt"/>
                        </a:rPr>
                        <a:t>0.77</a:t>
                      </a:r>
                      <a:endParaRPr lang="en-AU" sz="2100" dirty="0">
                        <a:effectLst/>
                        <a:latin typeface="+mn-lt"/>
                        <a:ea typeface="DengXian"/>
                        <a:cs typeface="Times New Roman" panose="02020603050405020304" pitchFamily="18" charset="0"/>
                      </a:endParaRPr>
                    </a:p>
                  </a:txBody>
                  <a:tcPr marL="0" marR="0" marT="0" marB="0"/>
                </a:tc>
                <a:tc>
                  <a:txBody>
                    <a:bodyPr/>
                    <a:lstStyle/>
                    <a:p>
                      <a:pPr algn="ctr">
                        <a:lnSpc>
                          <a:spcPct val="200000"/>
                        </a:lnSpc>
                        <a:spcAft>
                          <a:spcPts val="0"/>
                        </a:spcAft>
                      </a:pPr>
                      <a:r>
                        <a:rPr lang="en-AU" sz="2100" dirty="0" smtClean="0">
                          <a:effectLst/>
                          <a:latin typeface="+mn-lt"/>
                          <a:ea typeface="DengXian"/>
                          <a:cs typeface="Times New Roman" panose="02020603050405020304" pitchFamily="18" charset="0"/>
                        </a:rPr>
                        <a:t>-0.53</a:t>
                      </a:r>
                      <a:endParaRPr lang="en-AU" sz="2100" dirty="0">
                        <a:effectLst/>
                        <a:latin typeface="+mn-lt"/>
                        <a:ea typeface="DengXian"/>
                        <a:cs typeface="Times New Roman" panose="02020603050405020304" pitchFamily="18" charset="0"/>
                      </a:endParaRPr>
                    </a:p>
                  </a:txBody>
                  <a:tcPr marL="0" marR="0" marT="0" marB="0"/>
                </a:tc>
                <a:extLst>
                  <a:ext uri="{0D108BD9-81ED-4DB2-BD59-A6C34878D82A}">
                    <a16:rowId xmlns:a16="http://schemas.microsoft.com/office/drawing/2014/main" val="958686716"/>
                  </a:ext>
                </a:extLst>
              </a:tr>
              <a:tr h="640080">
                <a:tc>
                  <a:txBody>
                    <a:bodyPr/>
                    <a:lstStyle/>
                    <a:p>
                      <a:pPr algn="l">
                        <a:lnSpc>
                          <a:spcPct val="200000"/>
                        </a:lnSpc>
                        <a:spcAft>
                          <a:spcPts val="0"/>
                        </a:spcAft>
                      </a:pPr>
                      <a:r>
                        <a:rPr lang="en-AU" sz="1500" dirty="0">
                          <a:effectLst/>
                          <a:latin typeface="+mn-lt"/>
                        </a:rPr>
                        <a:t>Years in mining</a:t>
                      </a:r>
                      <a:endParaRPr lang="en-AU" sz="1500" dirty="0">
                        <a:solidFill>
                          <a:srgbClr val="000000"/>
                        </a:solidFill>
                        <a:effectLst/>
                        <a:latin typeface="+mn-lt"/>
                        <a:ea typeface="Times New Roman" panose="02020603050405020304" pitchFamily="18" charset="0"/>
                        <a:cs typeface="Calibri" panose="020F0502020204030204" pitchFamily="34" charset="0"/>
                      </a:endParaRPr>
                    </a:p>
                  </a:txBody>
                  <a:tcPr marL="50380" marR="50380" marT="0" marB="0"/>
                </a:tc>
                <a:tc>
                  <a:txBody>
                    <a:bodyPr/>
                    <a:lstStyle/>
                    <a:p>
                      <a:pPr algn="ctr">
                        <a:lnSpc>
                          <a:spcPct val="200000"/>
                        </a:lnSpc>
                        <a:spcAft>
                          <a:spcPts val="0"/>
                        </a:spcAft>
                      </a:pPr>
                      <a:r>
                        <a:rPr lang="en-AU" sz="2100" dirty="0" smtClean="0">
                          <a:effectLst/>
                          <a:latin typeface="+mn-lt"/>
                        </a:rPr>
                        <a:t>0.01</a:t>
                      </a:r>
                      <a:endParaRPr lang="en-AU" sz="2100" dirty="0">
                        <a:solidFill>
                          <a:srgbClr val="000000"/>
                        </a:solidFill>
                        <a:effectLst/>
                        <a:latin typeface="+mn-lt"/>
                        <a:ea typeface="Times New Roman" panose="02020603050405020304" pitchFamily="18" charset="0"/>
                        <a:cs typeface="Calibri" panose="020F0502020204030204" pitchFamily="34" charset="0"/>
                      </a:endParaRPr>
                    </a:p>
                  </a:txBody>
                  <a:tcPr marL="50380" marR="50380" marT="0" marB="0"/>
                </a:tc>
                <a:tc>
                  <a:txBody>
                    <a:bodyPr/>
                    <a:lstStyle/>
                    <a:p>
                      <a:pPr algn="ctr">
                        <a:lnSpc>
                          <a:spcPct val="200000"/>
                        </a:lnSpc>
                        <a:spcAft>
                          <a:spcPts val="0"/>
                        </a:spcAft>
                      </a:pPr>
                      <a:r>
                        <a:rPr lang="en-AU" sz="2100" dirty="0">
                          <a:effectLst/>
                          <a:latin typeface="+mn-lt"/>
                        </a:rPr>
                        <a:t> </a:t>
                      </a:r>
                      <a:r>
                        <a:rPr lang="en-AU" sz="2100" dirty="0" smtClean="0">
                          <a:effectLst/>
                          <a:latin typeface="+mn-lt"/>
                        </a:rPr>
                        <a:t>0.00</a:t>
                      </a:r>
                      <a:endParaRPr lang="en-AU" sz="2100" dirty="0">
                        <a:effectLst/>
                        <a:latin typeface="+mn-lt"/>
                        <a:ea typeface="DengXian"/>
                        <a:cs typeface="Times New Roman" panose="02020603050405020304" pitchFamily="18" charset="0"/>
                      </a:endParaRPr>
                    </a:p>
                  </a:txBody>
                  <a:tcPr marL="0" marR="0" marT="0" marB="0"/>
                </a:tc>
                <a:tc>
                  <a:txBody>
                    <a:bodyPr/>
                    <a:lstStyle/>
                    <a:p>
                      <a:pPr algn="ctr">
                        <a:lnSpc>
                          <a:spcPct val="200000"/>
                        </a:lnSpc>
                        <a:spcAft>
                          <a:spcPts val="0"/>
                        </a:spcAft>
                      </a:pPr>
                      <a:r>
                        <a:rPr lang="en-AU" sz="2100" dirty="0" smtClean="0">
                          <a:effectLst/>
                          <a:latin typeface="+mn-lt"/>
                          <a:ea typeface="DengXian"/>
                          <a:cs typeface="Times New Roman" panose="02020603050405020304" pitchFamily="18" charset="0"/>
                        </a:rPr>
                        <a:t>0.01</a:t>
                      </a:r>
                      <a:endParaRPr lang="en-AU" sz="2100" dirty="0">
                        <a:effectLst/>
                        <a:latin typeface="+mn-lt"/>
                        <a:ea typeface="DengXian"/>
                        <a:cs typeface="Times New Roman" panose="02020603050405020304" pitchFamily="18" charset="0"/>
                      </a:endParaRPr>
                    </a:p>
                  </a:txBody>
                  <a:tcPr marL="0" marR="0" marT="0" marB="0"/>
                </a:tc>
                <a:extLst>
                  <a:ext uri="{0D108BD9-81ED-4DB2-BD59-A6C34878D82A}">
                    <a16:rowId xmlns:a16="http://schemas.microsoft.com/office/drawing/2014/main" val="2586426771"/>
                  </a:ext>
                </a:extLst>
              </a:tr>
              <a:tr h="640080">
                <a:tc>
                  <a:txBody>
                    <a:bodyPr/>
                    <a:lstStyle/>
                    <a:p>
                      <a:pPr algn="l">
                        <a:lnSpc>
                          <a:spcPct val="200000"/>
                        </a:lnSpc>
                        <a:spcAft>
                          <a:spcPts val="0"/>
                        </a:spcAft>
                      </a:pPr>
                      <a:r>
                        <a:rPr lang="en-AU" sz="1500" dirty="0">
                          <a:effectLst/>
                          <a:latin typeface="+mn-lt"/>
                        </a:rPr>
                        <a:t>Shift on swing</a:t>
                      </a:r>
                      <a:endParaRPr lang="en-AU" sz="1500" dirty="0">
                        <a:solidFill>
                          <a:srgbClr val="000000"/>
                        </a:solidFill>
                        <a:effectLst/>
                        <a:latin typeface="+mn-lt"/>
                        <a:ea typeface="Times New Roman" panose="02020603050405020304" pitchFamily="18" charset="0"/>
                        <a:cs typeface="Calibri" panose="020F0502020204030204" pitchFamily="34" charset="0"/>
                      </a:endParaRPr>
                    </a:p>
                  </a:txBody>
                  <a:tcPr marL="50380" marR="50380" marT="0" marB="0"/>
                </a:tc>
                <a:tc>
                  <a:txBody>
                    <a:bodyPr/>
                    <a:lstStyle/>
                    <a:p>
                      <a:pPr algn="ctr">
                        <a:lnSpc>
                          <a:spcPct val="200000"/>
                        </a:lnSpc>
                        <a:spcAft>
                          <a:spcPts val="0"/>
                        </a:spcAft>
                      </a:pPr>
                      <a:r>
                        <a:rPr lang="en-AU" sz="2100" dirty="0">
                          <a:effectLst/>
                          <a:latin typeface="+mn-lt"/>
                        </a:rPr>
                        <a:t>-</a:t>
                      </a:r>
                      <a:r>
                        <a:rPr lang="en-AU" sz="2100" dirty="0" smtClean="0">
                          <a:effectLst/>
                          <a:latin typeface="+mn-lt"/>
                        </a:rPr>
                        <a:t>0.01</a:t>
                      </a:r>
                      <a:endParaRPr lang="en-AU" sz="2100" dirty="0">
                        <a:solidFill>
                          <a:srgbClr val="000000"/>
                        </a:solidFill>
                        <a:effectLst/>
                        <a:latin typeface="+mn-lt"/>
                        <a:ea typeface="Times New Roman" panose="02020603050405020304" pitchFamily="18" charset="0"/>
                        <a:cs typeface="Calibri" panose="020F0502020204030204" pitchFamily="34" charset="0"/>
                      </a:endParaRPr>
                    </a:p>
                  </a:txBody>
                  <a:tcPr marL="50380" marR="50380" marT="0" marB="0"/>
                </a:tc>
                <a:tc>
                  <a:txBody>
                    <a:bodyPr/>
                    <a:lstStyle/>
                    <a:p>
                      <a:pPr algn="ctr">
                        <a:lnSpc>
                          <a:spcPct val="200000"/>
                        </a:lnSpc>
                        <a:spcAft>
                          <a:spcPts val="0"/>
                        </a:spcAft>
                      </a:pPr>
                      <a:r>
                        <a:rPr lang="en-AU" sz="2100" dirty="0">
                          <a:effectLst/>
                          <a:latin typeface="+mn-lt"/>
                        </a:rPr>
                        <a:t> </a:t>
                      </a:r>
                      <a:r>
                        <a:rPr lang="en-AU" sz="2100" dirty="0" smtClean="0">
                          <a:effectLst/>
                          <a:latin typeface="+mn-lt"/>
                        </a:rPr>
                        <a:t>-0.01</a:t>
                      </a:r>
                      <a:endParaRPr lang="en-AU" sz="2100" dirty="0">
                        <a:effectLst/>
                        <a:latin typeface="+mn-lt"/>
                        <a:ea typeface="DengXian"/>
                        <a:cs typeface="Times New Roman" panose="02020603050405020304" pitchFamily="18" charset="0"/>
                      </a:endParaRPr>
                    </a:p>
                  </a:txBody>
                  <a:tcPr marL="0" marR="0" marT="0" marB="0"/>
                </a:tc>
                <a:tc>
                  <a:txBody>
                    <a:bodyPr/>
                    <a:lstStyle/>
                    <a:p>
                      <a:pPr algn="ctr">
                        <a:lnSpc>
                          <a:spcPct val="200000"/>
                        </a:lnSpc>
                        <a:spcAft>
                          <a:spcPts val="0"/>
                        </a:spcAft>
                      </a:pPr>
                      <a:r>
                        <a:rPr lang="en-AU" sz="2100" dirty="0" smtClean="0">
                          <a:effectLst/>
                          <a:latin typeface="+mn-lt"/>
                          <a:ea typeface="DengXian"/>
                          <a:cs typeface="Times New Roman" panose="02020603050405020304" pitchFamily="18" charset="0"/>
                        </a:rPr>
                        <a:t>0.01</a:t>
                      </a:r>
                      <a:endParaRPr lang="en-AU" sz="2100" dirty="0">
                        <a:effectLst/>
                        <a:latin typeface="+mn-lt"/>
                        <a:ea typeface="DengXian"/>
                        <a:cs typeface="Times New Roman" panose="02020603050405020304" pitchFamily="18" charset="0"/>
                      </a:endParaRPr>
                    </a:p>
                  </a:txBody>
                  <a:tcPr marL="0" marR="0" marT="0" marB="0"/>
                </a:tc>
                <a:extLst>
                  <a:ext uri="{0D108BD9-81ED-4DB2-BD59-A6C34878D82A}">
                    <a16:rowId xmlns:a16="http://schemas.microsoft.com/office/drawing/2014/main" val="3820316299"/>
                  </a:ext>
                </a:extLst>
              </a:tr>
            </a:tbl>
          </a:graphicData>
        </a:graphic>
      </p:graphicFrame>
      <p:sp>
        <p:nvSpPr>
          <p:cNvPr id="8" name="TextBox 7"/>
          <p:cNvSpPr txBox="1"/>
          <p:nvPr/>
        </p:nvSpPr>
        <p:spPr>
          <a:xfrm>
            <a:off x="606973" y="5614811"/>
            <a:ext cx="1434662" cy="30008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AU" sz="1350" b="0" i="0" u="none" strike="noStrike" kern="1200" cap="none" spc="0" normalizeH="0" baseline="0" noProof="0" dirty="0">
                <a:ln>
                  <a:noFill/>
                </a:ln>
                <a:solidFill>
                  <a:prstClr val="black"/>
                </a:solidFill>
                <a:effectLst/>
                <a:uLnTx/>
                <a:uFillTx/>
                <a:latin typeface="Calibri" panose="020F0502020204030204"/>
                <a:ea typeface="ＭＳ Ｐゴシック" pitchFamily="-124" charset="-128"/>
                <a:cs typeface="+mn-cs"/>
              </a:rPr>
              <a:t>*p&lt;0.05</a:t>
            </a:r>
          </a:p>
        </p:txBody>
      </p:sp>
    </p:spTree>
    <p:extLst>
      <p:ext uri="{BB962C8B-B14F-4D97-AF65-F5344CB8AC3E}">
        <p14:creationId xmlns:p14="http://schemas.microsoft.com/office/powerpoint/2010/main" val="23386803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298" y="721191"/>
            <a:ext cx="7886700" cy="994172"/>
          </a:xfrm>
        </p:spPr>
        <p:txBody>
          <a:bodyPr>
            <a:normAutofit/>
          </a:bodyPr>
          <a:lstStyle/>
          <a:p>
            <a:r>
              <a:rPr lang="en-AU" sz="2700" dirty="0"/>
              <a:t>Cross shift changes in lung function by type of exposure</a:t>
            </a:r>
          </a:p>
        </p:txBody>
      </p:sp>
      <p:graphicFrame>
        <p:nvGraphicFramePr>
          <p:cNvPr id="4" name="Content Placeholder 3"/>
          <p:cNvGraphicFramePr>
            <a:graphicFrameLocks noGrp="1"/>
          </p:cNvGraphicFramePr>
          <p:nvPr>
            <p:ph idx="1"/>
            <p:extLst/>
          </p:nvPr>
        </p:nvGraphicFramePr>
        <p:xfrm>
          <a:off x="652299" y="1469002"/>
          <a:ext cx="7120102" cy="3912109"/>
        </p:xfrm>
        <a:graphic>
          <a:graphicData uri="http://schemas.openxmlformats.org/drawingml/2006/table">
            <a:tbl>
              <a:tblPr firstRow="1" firstCol="1" bandRow="1">
                <a:tableStyleId>{5C22544A-7EE6-4342-B048-85BDC9FD1C3A}</a:tableStyleId>
              </a:tblPr>
              <a:tblGrid>
                <a:gridCol w="2712156">
                  <a:extLst>
                    <a:ext uri="{9D8B030D-6E8A-4147-A177-3AD203B41FA5}">
                      <a16:colId xmlns:a16="http://schemas.microsoft.com/office/drawing/2014/main" val="2905456938"/>
                    </a:ext>
                  </a:extLst>
                </a:gridCol>
                <a:gridCol w="1379668">
                  <a:extLst>
                    <a:ext uri="{9D8B030D-6E8A-4147-A177-3AD203B41FA5}">
                      <a16:colId xmlns:a16="http://schemas.microsoft.com/office/drawing/2014/main" val="2406054093"/>
                    </a:ext>
                  </a:extLst>
                </a:gridCol>
                <a:gridCol w="1839558">
                  <a:extLst>
                    <a:ext uri="{9D8B030D-6E8A-4147-A177-3AD203B41FA5}">
                      <a16:colId xmlns:a16="http://schemas.microsoft.com/office/drawing/2014/main" val="3654676193"/>
                    </a:ext>
                  </a:extLst>
                </a:gridCol>
                <a:gridCol w="1188720">
                  <a:extLst>
                    <a:ext uri="{9D8B030D-6E8A-4147-A177-3AD203B41FA5}">
                      <a16:colId xmlns:a16="http://schemas.microsoft.com/office/drawing/2014/main" val="1065155560"/>
                    </a:ext>
                  </a:extLst>
                </a:gridCol>
              </a:tblGrid>
              <a:tr h="731789">
                <a:tc>
                  <a:txBody>
                    <a:bodyPr/>
                    <a:lstStyle/>
                    <a:p>
                      <a:pPr>
                        <a:lnSpc>
                          <a:spcPct val="150000"/>
                        </a:lnSpc>
                        <a:spcAft>
                          <a:spcPts val="0"/>
                        </a:spcAft>
                      </a:pPr>
                      <a:r>
                        <a:rPr lang="en-AU" sz="1500" dirty="0">
                          <a:effectLst/>
                        </a:rPr>
                        <a:t>Exposure</a:t>
                      </a:r>
                      <a:r>
                        <a:rPr lang="en-AU" sz="1500" baseline="30000" dirty="0">
                          <a:effectLst/>
                        </a:rPr>
                        <a:t>@</a:t>
                      </a:r>
                      <a:endParaRPr lang="en-AU" sz="15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51435" marR="51435" marT="0" marB="0" anchor="ctr"/>
                </a:tc>
                <a:tc>
                  <a:txBody>
                    <a:bodyPr/>
                    <a:lstStyle/>
                    <a:p>
                      <a:pPr>
                        <a:lnSpc>
                          <a:spcPct val="150000"/>
                        </a:lnSpc>
                        <a:spcAft>
                          <a:spcPts val="0"/>
                        </a:spcAft>
                      </a:pPr>
                      <a:r>
                        <a:rPr lang="en-AU" sz="1500" dirty="0" smtClean="0">
                          <a:effectLst/>
                        </a:rPr>
                        <a:t>FEV</a:t>
                      </a:r>
                      <a:r>
                        <a:rPr lang="en-AU" sz="1500" baseline="-25000" dirty="0" smtClean="0">
                          <a:effectLst/>
                        </a:rPr>
                        <a:t>1</a:t>
                      </a:r>
                      <a:r>
                        <a:rPr lang="en-AU" sz="1500" dirty="0" smtClean="0">
                          <a:effectLst/>
                        </a:rPr>
                        <a:t>% </a:t>
                      </a:r>
                      <a:r>
                        <a:rPr lang="en-AU" sz="1500" dirty="0" err="1" smtClean="0">
                          <a:effectLst/>
                        </a:rPr>
                        <a:t>Coef</a:t>
                      </a:r>
                      <a:endParaRPr lang="en-AU" sz="15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51435" marR="51435" marT="0" marB="0" anchor="ctr"/>
                </a:tc>
                <a:tc>
                  <a:txBody>
                    <a:bodyPr/>
                    <a:lstStyle/>
                    <a:p>
                      <a:pPr>
                        <a:lnSpc>
                          <a:spcPct val="150000"/>
                        </a:lnSpc>
                        <a:spcAft>
                          <a:spcPts val="0"/>
                        </a:spcAft>
                      </a:pPr>
                      <a:r>
                        <a:rPr lang="en-AU" sz="1500" dirty="0" smtClean="0">
                          <a:effectLst/>
                        </a:rPr>
                        <a:t>FVC </a:t>
                      </a:r>
                      <a:r>
                        <a:rPr lang="en-AU" sz="1500" dirty="0">
                          <a:effectLst/>
                        </a:rPr>
                        <a:t>% </a:t>
                      </a:r>
                      <a:r>
                        <a:rPr lang="en-AU" sz="1500" dirty="0" err="1" smtClean="0">
                          <a:effectLst/>
                        </a:rPr>
                        <a:t>Coef</a:t>
                      </a:r>
                      <a:endParaRPr lang="en-AU" sz="15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51435" marR="51435" marT="0" marB="0" anchor="ctr"/>
                </a:tc>
                <a:tc>
                  <a:txBody>
                    <a:bodyPr/>
                    <a:lstStyle/>
                    <a:p>
                      <a:pPr>
                        <a:lnSpc>
                          <a:spcPct val="150000"/>
                        </a:lnSpc>
                        <a:spcAft>
                          <a:spcPts val="0"/>
                        </a:spcAft>
                      </a:pPr>
                      <a:r>
                        <a:rPr lang="en-AU" sz="1500" dirty="0" smtClean="0">
                          <a:effectLst/>
                        </a:rPr>
                        <a:t>FEV</a:t>
                      </a:r>
                      <a:r>
                        <a:rPr lang="en-AU" sz="1500" baseline="-25000" dirty="0" smtClean="0">
                          <a:effectLst/>
                        </a:rPr>
                        <a:t>1</a:t>
                      </a:r>
                      <a:r>
                        <a:rPr lang="en-AU" sz="1500" baseline="0" dirty="0" smtClean="0">
                          <a:effectLst/>
                        </a:rPr>
                        <a:t>/FVC </a:t>
                      </a:r>
                      <a:r>
                        <a:rPr lang="en-AU" sz="1500" dirty="0" err="1" smtClean="0">
                          <a:effectLst/>
                        </a:rPr>
                        <a:t>Coef</a:t>
                      </a:r>
                      <a:endParaRPr lang="en-AU" sz="15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51435" marR="51435" marT="0" marB="0" anchor="ctr"/>
                </a:tc>
                <a:extLst>
                  <a:ext uri="{0D108BD9-81ED-4DB2-BD59-A6C34878D82A}">
                    <a16:rowId xmlns:a16="http://schemas.microsoft.com/office/drawing/2014/main" val="1715724421"/>
                  </a:ext>
                </a:extLst>
              </a:tr>
              <a:tr h="480060">
                <a:tc>
                  <a:txBody>
                    <a:bodyPr/>
                    <a:lstStyle/>
                    <a:p>
                      <a:pPr>
                        <a:lnSpc>
                          <a:spcPct val="150000"/>
                        </a:lnSpc>
                        <a:spcAft>
                          <a:spcPts val="0"/>
                        </a:spcAft>
                      </a:pPr>
                      <a:r>
                        <a:rPr lang="en-AU" sz="1500">
                          <a:effectLst/>
                        </a:rPr>
                        <a:t>EC (μg/m</a:t>
                      </a:r>
                      <a:r>
                        <a:rPr lang="en-AU" sz="1500" baseline="30000">
                          <a:effectLst/>
                        </a:rPr>
                        <a:t>3</a:t>
                      </a:r>
                      <a:r>
                        <a:rPr lang="en-AU" sz="1500">
                          <a:effectLst/>
                        </a:rPr>
                        <a:t>)</a:t>
                      </a:r>
                      <a:endParaRPr lang="en-AU" sz="150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51435" marR="51435" marT="0" marB="0" anchor="ctr"/>
                </a:tc>
                <a:tc>
                  <a:txBody>
                    <a:bodyPr/>
                    <a:lstStyle/>
                    <a:p>
                      <a:pPr>
                        <a:lnSpc>
                          <a:spcPct val="150000"/>
                        </a:lnSpc>
                        <a:spcAft>
                          <a:spcPts val="0"/>
                        </a:spcAft>
                      </a:pPr>
                      <a:r>
                        <a:rPr lang="en-AU" sz="2100" dirty="0" smtClean="0">
                          <a:effectLst/>
                        </a:rPr>
                        <a:t>-0.58*</a:t>
                      </a:r>
                      <a:endParaRPr lang="en-AU" sz="21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51435" marR="51435" marT="0" marB="0" anchor="ctr"/>
                </a:tc>
                <a:tc>
                  <a:txBody>
                    <a:bodyPr/>
                    <a:lstStyle/>
                    <a:p>
                      <a:pPr>
                        <a:lnSpc>
                          <a:spcPct val="150000"/>
                        </a:lnSpc>
                        <a:spcAft>
                          <a:spcPts val="0"/>
                        </a:spcAft>
                      </a:pPr>
                      <a:r>
                        <a:rPr lang="en-AU" sz="2100" dirty="0" smtClean="0">
                          <a:solidFill>
                            <a:srgbClr val="000000"/>
                          </a:solidFill>
                          <a:effectLst/>
                          <a:latin typeface="+mn-lt"/>
                          <a:ea typeface="Times New Roman" panose="02020603050405020304" pitchFamily="18" charset="0"/>
                          <a:cs typeface="Calibri" panose="020F0502020204030204" pitchFamily="34" charset="0"/>
                        </a:rPr>
                        <a:t>-0.24</a:t>
                      </a:r>
                      <a:endParaRPr lang="en-AU" sz="2100" dirty="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tc>
                  <a:txBody>
                    <a:bodyPr/>
                    <a:lstStyle/>
                    <a:p>
                      <a:pPr>
                        <a:lnSpc>
                          <a:spcPct val="150000"/>
                        </a:lnSpc>
                        <a:spcAft>
                          <a:spcPts val="0"/>
                        </a:spcAft>
                      </a:pPr>
                      <a:r>
                        <a:rPr lang="en-AU" sz="2100" dirty="0">
                          <a:solidFill>
                            <a:srgbClr val="000000"/>
                          </a:solidFill>
                          <a:effectLst/>
                          <a:latin typeface="+mn-lt"/>
                          <a:ea typeface="Times New Roman" panose="02020603050405020304" pitchFamily="18" charset="0"/>
                          <a:cs typeface="Times New Roman" panose="02020603050405020304" pitchFamily="18" charset="0"/>
                        </a:rPr>
                        <a:t>-</a:t>
                      </a:r>
                      <a:r>
                        <a:rPr lang="en-AU" sz="2100" dirty="0" smtClean="0">
                          <a:solidFill>
                            <a:srgbClr val="000000"/>
                          </a:solidFill>
                          <a:effectLst/>
                          <a:latin typeface="+mn-lt"/>
                          <a:ea typeface="Times New Roman" panose="02020603050405020304" pitchFamily="18" charset="0"/>
                          <a:cs typeface="Times New Roman" panose="02020603050405020304" pitchFamily="18" charset="0"/>
                        </a:rPr>
                        <a:t>0.36*</a:t>
                      </a:r>
                      <a:endParaRPr lang="en-AU" sz="2100" dirty="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extLst>
                  <a:ext uri="{0D108BD9-81ED-4DB2-BD59-A6C34878D82A}">
                    <a16:rowId xmlns:a16="http://schemas.microsoft.com/office/drawing/2014/main" val="2677473499"/>
                  </a:ext>
                </a:extLst>
              </a:tr>
              <a:tr h="491983">
                <a:tc>
                  <a:txBody>
                    <a:bodyPr/>
                    <a:lstStyle/>
                    <a:p>
                      <a:pPr>
                        <a:lnSpc>
                          <a:spcPct val="150000"/>
                        </a:lnSpc>
                        <a:spcAft>
                          <a:spcPts val="0"/>
                        </a:spcAft>
                      </a:pPr>
                      <a:r>
                        <a:rPr lang="en-AU" sz="1500" dirty="0">
                          <a:effectLst/>
                        </a:rPr>
                        <a:t>VOCs </a:t>
                      </a:r>
                      <a:r>
                        <a:rPr lang="en-AU" sz="1500" dirty="0" smtClean="0">
                          <a:effectLst/>
                        </a:rPr>
                        <a:t>(</a:t>
                      </a:r>
                      <a:r>
                        <a:rPr lang="en-AU" sz="1500" dirty="0" err="1">
                          <a:effectLst/>
                        </a:rPr>
                        <a:t>μg</a:t>
                      </a:r>
                      <a:r>
                        <a:rPr lang="en-AU" sz="1500" dirty="0">
                          <a:effectLst/>
                        </a:rPr>
                        <a:t>/m</a:t>
                      </a:r>
                      <a:r>
                        <a:rPr lang="en-AU" sz="1500" baseline="30000" dirty="0">
                          <a:effectLst/>
                        </a:rPr>
                        <a:t>3</a:t>
                      </a:r>
                      <a:r>
                        <a:rPr lang="en-AU" sz="1500" dirty="0">
                          <a:effectLst/>
                        </a:rPr>
                        <a:t>)</a:t>
                      </a:r>
                      <a:endParaRPr lang="en-AU" sz="15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51435" marR="51435" marT="0" marB="0" anchor="ctr"/>
                </a:tc>
                <a:tc>
                  <a:txBody>
                    <a:bodyPr/>
                    <a:lstStyle/>
                    <a:p>
                      <a:pPr>
                        <a:lnSpc>
                          <a:spcPct val="150000"/>
                        </a:lnSpc>
                        <a:spcAft>
                          <a:spcPts val="0"/>
                        </a:spcAft>
                      </a:pPr>
                      <a:r>
                        <a:rPr lang="en-AU" sz="2100" dirty="0" smtClean="0">
                          <a:effectLst/>
                        </a:rPr>
                        <a:t>-1.31</a:t>
                      </a:r>
                      <a:endParaRPr lang="en-AU" sz="21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51435" marR="51435" marT="0" marB="0" anchor="ctr"/>
                </a:tc>
                <a:tc>
                  <a:txBody>
                    <a:bodyPr/>
                    <a:lstStyle/>
                    <a:p>
                      <a:pPr>
                        <a:lnSpc>
                          <a:spcPct val="150000"/>
                        </a:lnSpc>
                        <a:spcAft>
                          <a:spcPts val="0"/>
                        </a:spcAft>
                      </a:pPr>
                      <a:r>
                        <a:rPr lang="en-AU" sz="2100" dirty="0">
                          <a:solidFill>
                            <a:srgbClr val="000000"/>
                          </a:solidFill>
                          <a:effectLst/>
                          <a:latin typeface="+mn-lt"/>
                          <a:ea typeface="Times New Roman" panose="02020603050405020304" pitchFamily="18" charset="0"/>
                          <a:cs typeface="Times New Roman" panose="02020603050405020304" pitchFamily="18" charset="0"/>
                        </a:rPr>
                        <a:t>-</a:t>
                      </a:r>
                      <a:r>
                        <a:rPr lang="en-AU" sz="2100" dirty="0" smtClean="0">
                          <a:solidFill>
                            <a:srgbClr val="000000"/>
                          </a:solidFill>
                          <a:effectLst/>
                          <a:latin typeface="+mn-lt"/>
                          <a:ea typeface="Times New Roman" panose="02020603050405020304" pitchFamily="18" charset="0"/>
                          <a:cs typeface="Times New Roman" panose="02020603050405020304" pitchFamily="18" charset="0"/>
                        </a:rPr>
                        <a:t>1.08</a:t>
                      </a:r>
                      <a:endParaRPr lang="en-AU" sz="2100" dirty="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tc>
                  <a:txBody>
                    <a:bodyPr/>
                    <a:lstStyle/>
                    <a:p>
                      <a:pPr>
                        <a:lnSpc>
                          <a:spcPct val="150000"/>
                        </a:lnSpc>
                        <a:spcAft>
                          <a:spcPts val="0"/>
                        </a:spcAft>
                      </a:pPr>
                      <a:r>
                        <a:rPr lang="en-AU" sz="2100" dirty="0">
                          <a:solidFill>
                            <a:srgbClr val="000000"/>
                          </a:solidFill>
                          <a:effectLst/>
                          <a:latin typeface="+mn-lt"/>
                          <a:ea typeface="Times New Roman" panose="02020603050405020304" pitchFamily="18" charset="0"/>
                          <a:cs typeface="Times New Roman" panose="02020603050405020304" pitchFamily="18" charset="0"/>
                        </a:rPr>
                        <a:t>-</a:t>
                      </a:r>
                      <a:r>
                        <a:rPr lang="en-AU" sz="2100" dirty="0" smtClean="0">
                          <a:solidFill>
                            <a:srgbClr val="000000"/>
                          </a:solidFill>
                          <a:effectLst/>
                          <a:latin typeface="+mn-lt"/>
                          <a:ea typeface="Times New Roman" panose="02020603050405020304" pitchFamily="18" charset="0"/>
                          <a:cs typeface="Times New Roman" panose="02020603050405020304" pitchFamily="18" charset="0"/>
                        </a:rPr>
                        <a:t>0.25</a:t>
                      </a:r>
                      <a:endParaRPr lang="en-AU" sz="2100" dirty="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extLst>
                  <a:ext uri="{0D108BD9-81ED-4DB2-BD59-A6C34878D82A}">
                    <a16:rowId xmlns:a16="http://schemas.microsoft.com/office/drawing/2014/main" val="4278470077"/>
                  </a:ext>
                </a:extLst>
              </a:tr>
              <a:tr h="480060">
                <a:tc>
                  <a:txBody>
                    <a:bodyPr/>
                    <a:lstStyle/>
                    <a:p>
                      <a:pPr>
                        <a:lnSpc>
                          <a:spcPct val="150000"/>
                        </a:lnSpc>
                        <a:spcAft>
                          <a:spcPts val="0"/>
                        </a:spcAft>
                      </a:pPr>
                      <a:r>
                        <a:rPr lang="en-AU" sz="1500" dirty="0" smtClean="0">
                          <a:effectLst/>
                        </a:rPr>
                        <a:t>NO</a:t>
                      </a:r>
                      <a:r>
                        <a:rPr lang="en-AU" sz="1500" baseline="-25000" dirty="0" smtClean="0">
                          <a:effectLst/>
                        </a:rPr>
                        <a:t>x</a:t>
                      </a:r>
                      <a:r>
                        <a:rPr lang="en-AU" sz="1500" dirty="0" smtClean="0">
                          <a:effectLst/>
                        </a:rPr>
                        <a:t> (</a:t>
                      </a:r>
                      <a:r>
                        <a:rPr lang="en-AU" sz="1500" dirty="0" err="1">
                          <a:effectLst/>
                        </a:rPr>
                        <a:t>μg</a:t>
                      </a:r>
                      <a:r>
                        <a:rPr lang="en-AU" sz="1500" dirty="0">
                          <a:effectLst/>
                        </a:rPr>
                        <a:t>/m</a:t>
                      </a:r>
                      <a:r>
                        <a:rPr lang="en-AU" sz="1500" baseline="30000" dirty="0">
                          <a:effectLst/>
                        </a:rPr>
                        <a:t>3</a:t>
                      </a:r>
                      <a:r>
                        <a:rPr lang="en-AU" sz="1500" dirty="0">
                          <a:effectLst/>
                        </a:rPr>
                        <a:t>)</a:t>
                      </a:r>
                      <a:endParaRPr lang="en-AU" sz="15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51435" marR="51435" marT="0" marB="0" anchor="ctr"/>
                </a:tc>
                <a:tc>
                  <a:txBody>
                    <a:bodyPr/>
                    <a:lstStyle/>
                    <a:p>
                      <a:pPr>
                        <a:lnSpc>
                          <a:spcPct val="150000"/>
                        </a:lnSpc>
                        <a:spcAft>
                          <a:spcPts val="0"/>
                        </a:spcAft>
                      </a:pPr>
                      <a:r>
                        <a:rPr lang="en-AU" sz="2100" dirty="0" smtClean="0">
                          <a:effectLst/>
                        </a:rPr>
                        <a:t>-1.41</a:t>
                      </a:r>
                      <a:r>
                        <a:rPr lang="en-AU" sz="2100" baseline="30000" dirty="0" smtClean="0">
                          <a:effectLst/>
                        </a:rPr>
                        <a:t>*</a:t>
                      </a:r>
                      <a:endParaRPr lang="en-AU" sz="21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51435" marR="51435" marT="0" marB="0" anchor="ctr"/>
                </a:tc>
                <a:tc>
                  <a:txBody>
                    <a:bodyPr/>
                    <a:lstStyle/>
                    <a:p>
                      <a:pPr>
                        <a:lnSpc>
                          <a:spcPct val="150000"/>
                        </a:lnSpc>
                        <a:spcAft>
                          <a:spcPts val="0"/>
                        </a:spcAft>
                      </a:pPr>
                      <a:r>
                        <a:rPr lang="en-AU" sz="2100" dirty="0" smtClean="0">
                          <a:solidFill>
                            <a:srgbClr val="000000"/>
                          </a:solidFill>
                          <a:effectLst/>
                          <a:latin typeface="+mn-lt"/>
                          <a:ea typeface="Times New Roman" panose="02020603050405020304" pitchFamily="18" charset="0"/>
                          <a:cs typeface="Times New Roman" panose="02020603050405020304" pitchFamily="18" charset="0"/>
                        </a:rPr>
                        <a:t>-0.76</a:t>
                      </a:r>
                      <a:endParaRPr lang="en-AU" sz="2100" dirty="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tc>
                  <a:txBody>
                    <a:bodyPr/>
                    <a:lstStyle/>
                    <a:p>
                      <a:pPr>
                        <a:lnSpc>
                          <a:spcPct val="150000"/>
                        </a:lnSpc>
                        <a:spcAft>
                          <a:spcPts val="0"/>
                        </a:spcAft>
                      </a:pPr>
                      <a:r>
                        <a:rPr lang="en-AU" sz="2100" dirty="0">
                          <a:solidFill>
                            <a:srgbClr val="000000"/>
                          </a:solidFill>
                          <a:effectLst/>
                          <a:latin typeface="+mn-lt"/>
                          <a:ea typeface="Times New Roman" panose="02020603050405020304" pitchFamily="18" charset="0"/>
                          <a:cs typeface="Times New Roman" panose="02020603050405020304" pitchFamily="18" charset="0"/>
                        </a:rPr>
                        <a:t>-</a:t>
                      </a:r>
                      <a:r>
                        <a:rPr lang="en-AU" sz="2100" dirty="0" smtClean="0">
                          <a:solidFill>
                            <a:srgbClr val="000000"/>
                          </a:solidFill>
                          <a:effectLst/>
                          <a:latin typeface="+mn-lt"/>
                          <a:ea typeface="Times New Roman" panose="02020603050405020304" pitchFamily="18" charset="0"/>
                          <a:cs typeface="Times New Roman" panose="02020603050405020304" pitchFamily="18" charset="0"/>
                        </a:rPr>
                        <a:t>0.68</a:t>
                      </a:r>
                      <a:endParaRPr lang="en-AU" sz="2100" dirty="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extLst>
                  <a:ext uri="{0D108BD9-81ED-4DB2-BD59-A6C34878D82A}">
                    <a16:rowId xmlns:a16="http://schemas.microsoft.com/office/drawing/2014/main" val="2570091531"/>
                  </a:ext>
                </a:extLst>
              </a:tr>
              <a:tr h="480060">
                <a:tc>
                  <a:txBody>
                    <a:bodyPr/>
                    <a:lstStyle/>
                    <a:p>
                      <a:pPr>
                        <a:lnSpc>
                          <a:spcPct val="150000"/>
                        </a:lnSpc>
                        <a:spcAft>
                          <a:spcPts val="0"/>
                        </a:spcAft>
                      </a:pPr>
                      <a:r>
                        <a:rPr lang="en-AU" sz="1500" dirty="0">
                          <a:effectLst/>
                        </a:rPr>
                        <a:t>Particle </a:t>
                      </a:r>
                      <a:r>
                        <a:rPr lang="en-AU" sz="1500" dirty="0" smtClean="0">
                          <a:effectLst/>
                        </a:rPr>
                        <a:t>number (</a:t>
                      </a:r>
                      <a:r>
                        <a:rPr lang="en-AU" sz="1500" dirty="0" err="1">
                          <a:effectLst/>
                        </a:rPr>
                        <a:t>pt</a:t>
                      </a:r>
                      <a:r>
                        <a:rPr lang="en-AU" sz="1500" dirty="0">
                          <a:effectLst/>
                        </a:rPr>
                        <a:t>/</a:t>
                      </a:r>
                      <a:r>
                        <a:rPr lang="en-AU" sz="1500" dirty="0" err="1">
                          <a:effectLst/>
                        </a:rPr>
                        <a:t>ccm</a:t>
                      </a:r>
                      <a:r>
                        <a:rPr lang="en-AU" sz="1500" dirty="0">
                          <a:effectLst/>
                        </a:rPr>
                        <a:t>)</a:t>
                      </a:r>
                      <a:endParaRPr lang="en-AU" sz="15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51435" marR="51435" marT="0" marB="0" anchor="ctr"/>
                </a:tc>
                <a:tc>
                  <a:txBody>
                    <a:bodyPr/>
                    <a:lstStyle/>
                    <a:p>
                      <a:pPr>
                        <a:lnSpc>
                          <a:spcPct val="150000"/>
                        </a:lnSpc>
                        <a:spcAft>
                          <a:spcPts val="0"/>
                        </a:spcAft>
                      </a:pPr>
                      <a:r>
                        <a:rPr lang="en-AU" sz="2100" dirty="0" smtClean="0">
                          <a:effectLst/>
                        </a:rPr>
                        <a:t>-1.88 </a:t>
                      </a:r>
                      <a:endParaRPr lang="en-AU" sz="21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51435" marR="51435" marT="0" marB="0" anchor="ctr"/>
                </a:tc>
                <a:tc>
                  <a:txBody>
                    <a:bodyPr/>
                    <a:lstStyle/>
                    <a:p>
                      <a:pPr>
                        <a:lnSpc>
                          <a:spcPct val="150000"/>
                        </a:lnSpc>
                        <a:spcAft>
                          <a:spcPts val="0"/>
                        </a:spcAft>
                      </a:pPr>
                      <a:r>
                        <a:rPr lang="en-AU" sz="2100" dirty="0">
                          <a:solidFill>
                            <a:srgbClr val="000000"/>
                          </a:solidFill>
                          <a:effectLst/>
                          <a:latin typeface="+mn-lt"/>
                          <a:ea typeface="Times New Roman" panose="02020603050405020304" pitchFamily="18" charset="0"/>
                          <a:cs typeface="Times New Roman" panose="02020603050405020304" pitchFamily="18" charset="0"/>
                        </a:rPr>
                        <a:t>-</a:t>
                      </a:r>
                      <a:r>
                        <a:rPr lang="en-AU" sz="2100" dirty="0" smtClean="0">
                          <a:solidFill>
                            <a:srgbClr val="000000"/>
                          </a:solidFill>
                          <a:effectLst/>
                          <a:latin typeface="+mn-lt"/>
                          <a:ea typeface="Times New Roman" panose="02020603050405020304" pitchFamily="18" charset="0"/>
                          <a:cs typeface="Times New Roman" panose="02020603050405020304" pitchFamily="18" charset="0"/>
                        </a:rPr>
                        <a:t>0.38</a:t>
                      </a:r>
                      <a:endParaRPr lang="en-AU" sz="2100" dirty="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tc>
                  <a:txBody>
                    <a:bodyPr/>
                    <a:lstStyle/>
                    <a:p>
                      <a:pPr>
                        <a:lnSpc>
                          <a:spcPct val="150000"/>
                        </a:lnSpc>
                        <a:spcAft>
                          <a:spcPts val="0"/>
                        </a:spcAft>
                      </a:pPr>
                      <a:r>
                        <a:rPr lang="en-AU" sz="2100" dirty="0" smtClean="0">
                          <a:solidFill>
                            <a:srgbClr val="000000"/>
                          </a:solidFill>
                          <a:effectLst/>
                          <a:latin typeface="+mn-lt"/>
                          <a:ea typeface="Times New Roman" panose="02020603050405020304" pitchFamily="18" charset="0"/>
                          <a:cs typeface="Times New Roman" panose="02020603050405020304" pitchFamily="18" charset="0"/>
                        </a:rPr>
                        <a:t>-1.53</a:t>
                      </a:r>
                      <a:r>
                        <a:rPr lang="en-AU" sz="2100" baseline="30000" dirty="0" smtClean="0">
                          <a:solidFill>
                            <a:srgbClr val="000000"/>
                          </a:solidFill>
                          <a:effectLst/>
                          <a:latin typeface="+mn-lt"/>
                          <a:ea typeface="Times New Roman" panose="02020603050405020304" pitchFamily="18" charset="0"/>
                          <a:cs typeface="Times New Roman" panose="02020603050405020304" pitchFamily="18" charset="0"/>
                        </a:rPr>
                        <a:t>*</a:t>
                      </a:r>
                      <a:endParaRPr lang="en-AU" sz="2100" dirty="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extLst>
                  <a:ext uri="{0D108BD9-81ED-4DB2-BD59-A6C34878D82A}">
                    <a16:rowId xmlns:a16="http://schemas.microsoft.com/office/drawing/2014/main" val="1701402123"/>
                  </a:ext>
                </a:extLst>
              </a:tr>
              <a:tr h="516368">
                <a:tc>
                  <a:txBody>
                    <a:bodyPr/>
                    <a:lstStyle/>
                    <a:p>
                      <a:pPr>
                        <a:lnSpc>
                          <a:spcPct val="150000"/>
                        </a:lnSpc>
                        <a:spcAft>
                          <a:spcPts val="0"/>
                        </a:spcAft>
                      </a:pPr>
                      <a:r>
                        <a:rPr lang="en-AU" sz="1500" dirty="0">
                          <a:effectLst/>
                        </a:rPr>
                        <a:t>Particle </a:t>
                      </a:r>
                      <a:r>
                        <a:rPr lang="en-AU" sz="1500" dirty="0" smtClean="0">
                          <a:effectLst/>
                        </a:rPr>
                        <a:t>size (</a:t>
                      </a:r>
                      <a:r>
                        <a:rPr lang="en-AU" sz="1500" dirty="0">
                          <a:effectLst/>
                        </a:rPr>
                        <a:t>nm)</a:t>
                      </a:r>
                      <a:endParaRPr lang="en-AU" sz="15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51435" marR="51435" marT="0" marB="0" anchor="ctr"/>
                </a:tc>
                <a:tc>
                  <a:txBody>
                    <a:bodyPr/>
                    <a:lstStyle/>
                    <a:p>
                      <a:pPr>
                        <a:lnSpc>
                          <a:spcPct val="150000"/>
                        </a:lnSpc>
                        <a:spcAft>
                          <a:spcPts val="0"/>
                        </a:spcAft>
                      </a:pPr>
                      <a:r>
                        <a:rPr lang="en-AU" sz="2100" dirty="0" smtClean="0">
                          <a:effectLst/>
                        </a:rPr>
                        <a:t>2.55</a:t>
                      </a:r>
                      <a:endParaRPr lang="en-AU" sz="21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51435" marR="51435" marT="0" marB="0" anchor="ctr"/>
                </a:tc>
                <a:tc>
                  <a:txBody>
                    <a:bodyPr/>
                    <a:lstStyle/>
                    <a:p>
                      <a:pPr>
                        <a:lnSpc>
                          <a:spcPct val="150000"/>
                        </a:lnSpc>
                        <a:spcAft>
                          <a:spcPts val="0"/>
                        </a:spcAft>
                      </a:pPr>
                      <a:r>
                        <a:rPr lang="en-AU" sz="2100" dirty="0" smtClean="0">
                          <a:solidFill>
                            <a:srgbClr val="000000"/>
                          </a:solidFill>
                          <a:effectLst/>
                          <a:latin typeface="+mn-lt"/>
                          <a:ea typeface="Times New Roman" panose="02020603050405020304" pitchFamily="18" charset="0"/>
                          <a:cs typeface="Times New Roman" panose="02020603050405020304" pitchFamily="18" charset="0"/>
                        </a:rPr>
                        <a:t>4.62</a:t>
                      </a:r>
                      <a:endParaRPr lang="en-AU" sz="2100" dirty="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tc>
                  <a:txBody>
                    <a:bodyPr/>
                    <a:lstStyle/>
                    <a:p>
                      <a:pPr>
                        <a:lnSpc>
                          <a:spcPct val="150000"/>
                        </a:lnSpc>
                        <a:spcAft>
                          <a:spcPts val="0"/>
                        </a:spcAft>
                      </a:pPr>
                      <a:r>
                        <a:rPr lang="en-AU" sz="2100" dirty="0" smtClean="0">
                          <a:solidFill>
                            <a:srgbClr val="000000"/>
                          </a:solidFill>
                          <a:effectLst/>
                          <a:latin typeface="+mn-lt"/>
                          <a:ea typeface="Times New Roman" panose="02020603050405020304" pitchFamily="18" charset="0"/>
                          <a:cs typeface="Times New Roman" panose="02020603050405020304" pitchFamily="18" charset="0"/>
                        </a:rPr>
                        <a:t>-2.13</a:t>
                      </a:r>
                      <a:endParaRPr lang="en-AU" sz="2100" dirty="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extLst>
                  <a:ext uri="{0D108BD9-81ED-4DB2-BD59-A6C34878D82A}">
                    <a16:rowId xmlns:a16="http://schemas.microsoft.com/office/drawing/2014/main" val="212940426"/>
                  </a:ext>
                </a:extLst>
              </a:tr>
              <a:tr h="731789">
                <a:tc>
                  <a:txBody>
                    <a:bodyPr/>
                    <a:lstStyle/>
                    <a:p>
                      <a:pPr>
                        <a:lnSpc>
                          <a:spcPct val="150000"/>
                        </a:lnSpc>
                        <a:spcAft>
                          <a:spcPts val="0"/>
                        </a:spcAft>
                      </a:pPr>
                      <a:r>
                        <a:rPr lang="en-AU" sz="1500" dirty="0" smtClean="0">
                          <a:solidFill>
                            <a:schemeClr val="bg1"/>
                          </a:solidFill>
                          <a:effectLst/>
                          <a:latin typeface="+mn-lt"/>
                          <a:ea typeface="Times New Roman" panose="02020603050405020304" pitchFamily="18" charset="0"/>
                          <a:cs typeface="Calibri" panose="020F0502020204030204" pitchFamily="34" charset="0"/>
                        </a:rPr>
                        <a:t>LDSA</a:t>
                      </a:r>
                      <a:endParaRPr lang="en-AU" sz="1500" dirty="0">
                        <a:solidFill>
                          <a:schemeClr val="bg1"/>
                        </a:solidFill>
                        <a:effectLst/>
                        <a:latin typeface="+mn-lt"/>
                        <a:ea typeface="Times New Roman" panose="02020603050405020304" pitchFamily="18" charset="0"/>
                        <a:cs typeface="Calibri" panose="020F0502020204030204" pitchFamily="34" charset="0"/>
                      </a:endParaRPr>
                    </a:p>
                  </a:txBody>
                  <a:tcPr marL="51435" marR="51435" marT="0" marB="0" anchor="ctr"/>
                </a:tc>
                <a:tc>
                  <a:txBody>
                    <a:bodyPr/>
                    <a:lstStyle/>
                    <a:p>
                      <a:pPr>
                        <a:lnSpc>
                          <a:spcPct val="150000"/>
                        </a:lnSpc>
                        <a:spcAft>
                          <a:spcPts val="0"/>
                        </a:spcAft>
                      </a:pPr>
                      <a:r>
                        <a:rPr lang="en-AU" sz="2100" dirty="0" smtClean="0">
                          <a:solidFill>
                            <a:srgbClr val="000000"/>
                          </a:solidFill>
                          <a:effectLst/>
                          <a:latin typeface="+mn-lt"/>
                          <a:ea typeface="Times New Roman" panose="02020603050405020304" pitchFamily="18" charset="0"/>
                          <a:cs typeface="Calibri" panose="020F0502020204030204" pitchFamily="34" charset="0"/>
                        </a:rPr>
                        <a:t>-1.61</a:t>
                      </a:r>
                      <a:endParaRPr lang="en-AU" sz="2100" dirty="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tc>
                  <a:txBody>
                    <a:bodyPr/>
                    <a:lstStyle/>
                    <a:p>
                      <a:pPr>
                        <a:lnSpc>
                          <a:spcPct val="150000"/>
                        </a:lnSpc>
                        <a:spcAft>
                          <a:spcPts val="0"/>
                        </a:spcAft>
                      </a:pPr>
                      <a:r>
                        <a:rPr lang="en-AU" sz="2100" dirty="0" smtClean="0">
                          <a:solidFill>
                            <a:srgbClr val="000000"/>
                          </a:solidFill>
                          <a:effectLst/>
                          <a:latin typeface="+mn-lt"/>
                          <a:ea typeface="Times New Roman" panose="02020603050405020304" pitchFamily="18" charset="0"/>
                          <a:cs typeface="Calibri" panose="020F0502020204030204" pitchFamily="34" charset="0"/>
                        </a:rPr>
                        <a:t>-0.35</a:t>
                      </a:r>
                      <a:endParaRPr lang="en-AU" sz="2100" dirty="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tc>
                  <a:txBody>
                    <a:bodyPr/>
                    <a:lstStyle/>
                    <a:p>
                      <a:pPr>
                        <a:lnSpc>
                          <a:spcPct val="150000"/>
                        </a:lnSpc>
                        <a:spcAft>
                          <a:spcPts val="0"/>
                        </a:spcAft>
                      </a:pPr>
                      <a:r>
                        <a:rPr lang="en-AU" sz="2100" dirty="0" smtClean="0">
                          <a:solidFill>
                            <a:srgbClr val="000000"/>
                          </a:solidFill>
                          <a:effectLst/>
                          <a:latin typeface="+mn-lt"/>
                          <a:ea typeface="Times New Roman" panose="02020603050405020304" pitchFamily="18" charset="0"/>
                          <a:cs typeface="Calibri" panose="020F0502020204030204" pitchFamily="34" charset="0"/>
                        </a:rPr>
                        <a:t>-1.27*</a:t>
                      </a:r>
                      <a:endParaRPr lang="en-AU" sz="2100" dirty="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extLst>
                  <a:ext uri="{0D108BD9-81ED-4DB2-BD59-A6C34878D82A}">
                    <a16:rowId xmlns:a16="http://schemas.microsoft.com/office/drawing/2014/main" val="2301849481"/>
                  </a:ext>
                </a:extLst>
              </a:tr>
            </a:tbl>
          </a:graphicData>
        </a:graphic>
      </p:graphicFrame>
      <p:sp>
        <p:nvSpPr>
          <p:cNvPr id="5" name="TextBox 4"/>
          <p:cNvSpPr txBox="1"/>
          <p:nvPr/>
        </p:nvSpPr>
        <p:spPr>
          <a:xfrm>
            <a:off x="652299" y="5524724"/>
            <a:ext cx="5801710" cy="30008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AU" sz="1350" b="0" i="0" u="none" strike="noStrike" kern="1200" cap="none" spc="0" normalizeH="0" baseline="30000" noProof="0" dirty="0">
                <a:ln>
                  <a:noFill/>
                </a:ln>
                <a:solidFill>
                  <a:prstClr val="black"/>
                </a:solidFill>
                <a:effectLst/>
                <a:uLnTx/>
                <a:uFillTx/>
                <a:latin typeface="Calibri" panose="020F0502020204030204"/>
                <a:ea typeface="ＭＳ Ｐゴシック" pitchFamily="-124" charset="-128"/>
                <a:cs typeface="+mn-cs"/>
              </a:rPr>
              <a:t>@</a:t>
            </a:r>
            <a:r>
              <a:rPr kumimoji="0" lang="en-AU" sz="1350" b="0" i="0" u="none" strike="noStrike" kern="1200" cap="none" spc="0" normalizeH="0" baseline="0" noProof="0" dirty="0">
                <a:ln>
                  <a:noFill/>
                </a:ln>
                <a:solidFill>
                  <a:prstClr val="black"/>
                </a:solidFill>
                <a:effectLst/>
                <a:uLnTx/>
                <a:uFillTx/>
                <a:latin typeface="Calibri" panose="020F0502020204030204"/>
                <a:ea typeface="ＭＳ Ｐゴシック" pitchFamily="-124" charset="-128"/>
                <a:cs typeface="+mn-cs"/>
              </a:rPr>
              <a:t>all exposures have been log10 transformed; *p&lt;0.05</a:t>
            </a:r>
          </a:p>
        </p:txBody>
      </p:sp>
    </p:spTree>
    <p:extLst>
      <p:ext uri="{BB962C8B-B14F-4D97-AF65-F5344CB8AC3E}">
        <p14:creationId xmlns:p14="http://schemas.microsoft.com/office/powerpoint/2010/main" val="32897357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545" y="707478"/>
            <a:ext cx="8844455" cy="994172"/>
          </a:xfrm>
        </p:spPr>
        <p:txBody>
          <a:bodyPr>
            <a:normAutofit/>
          </a:bodyPr>
          <a:lstStyle/>
          <a:p>
            <a:r>
              <a:rPr lang="en-AU" sz="2700" dirty="0"/>
              <a:t>Pre-and post-shift urinary 1-AP and 1-OHP by smoking status</a:t>
            </a:r>
          </a:p>
        </p:txBody>
      </p:sp>
      <p:graphicFrame>
        <p:nvGraphicFramePr>
          <p:cNvPr id="4" name="Content Placeholder 3"/>
          <p:cNvGraphicFramePr>
            <a:graphicFrameLocks noGrp="1"/>
          </p:cNvGraphicFramePr>
          <p:nvPr>
            <p:ph idx="1"/>
            <p:extLst/>
          </p:nvPr>
        </p:nvGraphicFramePr>
        <p:xfrm>
          <a:off x="685799" y="1645526"/>
          <a:ext cx="7338849" cy="3831024"/>
        </p:xfrm>
        <a:graphic>
          <a:graphicData uri="http://schemas.openxmlformats.org/drawingml/2006/table">
            <a:tbl>
              <a:tblPr firstRow="1" firstCol="1" bandRow="1">
                <a:tableStyleId>{5C22544A-7EE6-4342-B048-85BDC9FD1C3A}</a:tableStyleId>
              </a:tblPr>
              <a:tblGrid>
                <a:gridCol w="2529773">
                  <a:extLst>
                    <a:ext uri="{9D8B030D-6E8A-4147-A177-3AD203B41FA5}">
                      <a16:colId xmlns:a16="http://schemas.microsoft.com/office/drawing/2014/main" val="878528864"/>
                    </a:ext>
                  </a:extLst>
                </a:gridCol>
                <a:gridCol w="1202269">
                  <a:extLst>
                    <a:ext uri="{9D8B030D-6E8A-4147-A177-3AD203B41FA5}">
                      <a16:colId xmlns:a16="http://schemas.microsoft.com/office/drawing/2014/main" val="2450159298"/>
                    </a:ext>
                  </a:extLst>
                </a:gridCol>
                <a:gridCol w="1202269">
                  <a:extLst>
                    <a:ext uri="{9D8B030D-6E8A-4147-A177-3AD203B41FA5}">
                      <a16:colId xmlns:a16="http://schemas.microsoft.com/office/drawing/2014/main" val="1778652795"/>
                    </a:ext>
                  </a:extLst>
                </a:gridCol>
                <a:gridCol w="1202269">
                  <a:extLst>
                    <a:ext uri="{9D8B030D-6E8A-4147-A177-3AD203B41FA5}">
                      <a16:colId xmlns:a16="http://schemas.microsoft.com/office/drawing/2014/main" val="1048659925"/>
                    </a:ext>
                  </a:extLst>
                </a:gridCol>
                <a:gridCol w="1202269">
                  <a:extLst>
                    <a:ext uri="{9D8B030D-6E8A-4147-A177-3AD203B41FA5}">
                      <a16:colId xmlns:a16="http://schemas.microsoft.com/office/drawing/2014/main" val="3902593641"/>
                    </a:ext>
                  </a:extLst>
                </a:gridCol>
              </a:tblGrid>
              <a:tr h="638504">
                <a:tc rowSpan="2">
                  <a:txBody>
                    <a:bodyPr/>
                    <a:lstStyle/>
                    <a:p>
                      <a:pPr>
                        <a:lnSpc>
                          <a:spcPct val="150000"/>
                        </a:lnSpc>
                        <a:spcAft>
                          <a:spcPts val="0"/>
                        </a:spcAft>
                      </a:pPr>
                      <a:r>
                        <a:rPr lang="en-AU" sz="1500" dirty="0">
                          <a:effectLst/>
                          <a:latin typeface="+mn-lt"/>
                        </a:rPr>
                        <a:t>Biomarker</a:t>
                      </a:r>
                      <a:endParaRPr lang="en-AU" sz="1500" dirty="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50000"/>
                        </a:lnSpc>
                        <a:spcAft>
                          <a:spcPts val="0"/>
                        </a:spcAft>
                      </a:pPr>
                      <a:r>
                        <a:rPr lang="en-AU" sz="1500">
                          <a:effectLst/>
                          <a:latin typeface="+mn-lt"/>
                        </a:rPr>
                        <a:t>Never</a:t>
                      </a:r>
                      <a:endParaRPr lang="en-AU" sz="150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50000"/>
                        </a:lnSpc>
                        <a:spcAft>
                          <a:spcPts val="0"/>
                        </a:spcAft>
                      </a:pPr>
                      <a:r>
                        <a:rPr lang="en-AU" sz="1500" dirty="0">
                          <a:effectLst/>
                          <a:latin typeface="+mn-lt"/>
                        </a:rPr>
                        <a:t>Former</a:t>
                      </a:r>
                      <a:endParaRPr lang="en-AU" sz="1500" dirty="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50000"/>
                        </a:lnSpc>
                        <a:spcAft>
                          <a:spcPts val="0"/>
                        </a:spcAft>
                      </a:pPr>
                      <a:r>
                        <a:rPr lang="en-AU" sz="1500" dirty="0">
                          <a:effectLst/>
                          <a:latin typeface="+mn-lt"/>
                        </a:rPr>
                        <a:t>Current</a:t>
                      </a:r>
                      <a:endParaRPr lang="en-AU" sz="1500" dirty="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tc rowSpan="2">
                  <a:txBody>
                    <a:bodyPr/>
                    <a:lstStyle/>
                    <a:p>
                      <a:pPr algn="ctr">
                        <a:lnSpc>
                          <a:spcPct val="150000"/>
                        </a:lnSpc>
                        <a:spcAft>
                          <a:spcPts val="0"/>
                        </a:spcAft>
                      </a:pPr>
                      <a:r>
                        <a:rPr lang="en-AU" sz="2400" dirty="0">
                          <a:effectLst/>
                          <a:latin typeface="+mn-lt"/>
                        </a:rPr>
                        <a:t>p</a:t>
                      </a:r>
                      <a:endParaRPr lang="en-AU" sz="2400" dirty="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extLst>
                  <a:ext uri="{0D108BD9-81ED-4DB2-BD59-A6C34878D82A}">
                    <a16:rowId xmlns:a16="http://schemas.microsoft.com/office/drawing/2014/main" val="927353294"/>
                  </a:ext>
                </a:extLst>
              </a:tr>
              <a:tr h="638504">
                <a:tc vMerge="1">
                  <a:txBody>
                    <a:bodyPr/>
                    <a:lstStyle/>
                    <a:p>
                      <a:endParaRPr lang="en-AU"/>
                    </a:p>
                  </a:txBody>
                  <a:tcPr/>
                </a:tc>
                <a:tc>
                  <a:txBody>
                    <a:bodyPr/>
                    <a:lstStyle/>
                    <a:p>
                      <a:pPr algn="ctr">
                        <a:lnSpc>
                          <a:spcPct val="150000"/>
                        </a:lnSpc>
                        <a:spcAft>
                          <a:spcPts val="0"/>
                        </a:spcAft>
                      </a:pPr>
                      <a:r>
                        <a:rPr lang="en-AU" sz="2400" dirty="0">
                          <a:effectLst/>
                          <a:latin typeface="+mn-lt"/>
                        </a:rPr>
                        <a:t>Mean</a:t>
                      </a:r>
                      <a:endParaRPr lang="en-AU" sz="2400" dirty="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50000"/>
                        </a:lnSpc>
                        <a:spcAft>
                          <a:spcPts val="0"/>
                        </a:spcAft>
                      </a:pPr>
                      <a:r>
                        <a:rPr lang="en-AU" sz="2400" dirty="0">
                          <a:effectLst/>
                          <a:latin typeface="+mn-lt"/>
                        </a:rPr>
                        <a:t>Mean</a:t>
                      </a:r>
                      <a:endParaRPr lang="en-AU" sz="2400" dirty="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50000"/>
                        </a:lnSpc>
                        <a:spcAft>
                          <a:spcPts val="0"/>
                        </a:spcAft>
                      </a:pPr>
                      <a:r>
                        <a:rPr lang="en-AU" sz="2400">
                          <a:effectLst/>
                          <a:latin typeface="+mn-lt"/>
                        </a:rPr>
                        <a:t>Mean</a:t>
                      </a:r>
                      <a:endParaRPr lang="en-AU" sz="240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tc vMerge="1">
                  <a:txBody>
                    <a:bodyPr/>
                    <a:lstStyle/>
                    <a:p>
                      <a:endParaRPr lang="en-AU"/>
                    </a:p>
                  </a:txBody>
                  <a:tcPr/>
                </a:tc>
                <a:extLst>
                  <a:ext uri="{0D108BD9-81ED-4DB2-BD59-A6C34878D82A}">
                    <a16:rowId xmlns:a16="http://schemas.microsoft.com/office/drawing/2014/main" val="3219644605"/>
                  </a:ext>
                </a:extLst>
              </a:tr>
              <a:tr h="638504">
                <a:tc>
                  <a:txBody>
                    <a:bodyPr/>
                    <a:lstStyle/>
                    <a:p>
                      <a:pPr>
                        <a:lnSpc>
                          <a:spcPct val="150000"/>
                        </a:lnSpc>
                        <a:spcAft>
                          <a:spcPts val="0"/>
                        </a:spcAft>
                      </a:pPr>
                      <a:r>
                        <a:rPr lang="en-AU" sz="1500">
                          <a:effectLst/>
                          <a:latin typeface="+mn-lt"/>
                        </a:rPr>
                        <a:t>Pre-shift 1-AP</a:t>
                      </a:r>
                      <a:endParaRPr lang="en-AU" sz="150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50000"/>
                        </a:lnSpc>
                        <a:spcAft>
                          <a:spcPts val="0"/>
                        </a:spcAft>
                      </a:pPr>
                      <a:r>
                        <a:rPr lang="en-AU" sz="2400">
                          <a:effectLst/>
                          <a:latin typeface="+mn-lt"/>
                        </a:rPr>
                        <a:t>-0.17</a:t>
                      </a:r>
                      <a:endParaRPr lang="en-AU" sz="240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50000"/>
                        </a:lnSpc>
                        <a:spcAft>
                          <a:spcPts val="0"/>
                        </a:spcAft>
                      </a:pPr>
                      <a:r>
                        <a:rPr lang="en-AU" sz="2400" dirty="0">
                          <a:effectLst/>
                          <a:latin typeface="+mn-lt"/>
                        </a:rPr>
                        <a:t>-0.35</a:t>
                      </a:r>
                      <a:endParaRPr lang="en-AU" sz="2400" dirty="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50000"/>
                        </a:lnSpc>
                        <a:spcAft>
                          <a:spcPts val="0"/>
                        </a:spcAft>
                      </a:pPr>
                      <a:r>
                        <a:rPr lang="en-AU" sz="2400">
                          <a:effectLst/>
                          <a:latin typeface="+mn-lt"/>
                        </a:rPr>
                        <a:t>-0.03</a:t>
                      </a:r>
                      <a:endParaRPr lang="en-AU" sz="240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50000"/>
                        </a:lnSpc>
                        <a:spcAft>
                          <a:spcPts val="0"/>
                        </a:spcAft>
                      </a:pPr>
                      <a:r>
                        <a:rPr lang="en-AU" sz="2400">
                          <a:effectLst/>
                          <a:latin typeface="+mn-lt"/>
                        </a:rPr>
                        <a:t>0.621</a:t>
                      </a:r>
                      <a:endParaRPr lang="en-AU" sz="240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extLst>
                  <a:ext uri="{0D108BD9-81ED-4DB2-BD59-A6C34878D82A}">
                    <a16:rowId xmlns:a16="http://schemas.microsoft.com/office/drawing/2014/main" val="163985374"/>
                  </a:ext>
                </a:extLst>
              </a:tr>
              <a:tr h="638504">
                <a:tc>
                  <a:txBody>
                    <a:bodyPr/>
                    <a:lstStyle/>
                    <a:p>
                      <a:pPr>
                        <a:lnSpc>
                          <a:spcPct val="150000"/>
                        </a:lnSpc>
                        <a:spcAft>
                          <a:spcPts val="0"/>
                        </a:spcAft>
                      </a:pPr>
                      <a:r>
                        <a:rPr lang="en-AU" sz="1500">
                          <a:effectLst/>
                          <a:latin typeface="+mn-lt"/>
                        </a:rPr>
                        <a:t>Post-shift 1-AP</a:t>
                      </a:r>
                      <a:endParaRPr lang="en-AU" sz="150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50000"/>
                        </a:lnSpc>
                        <a:spcAft>
                          <a:spcPts val="0"/>
                        </a:spcAft>
                      </a:pPr>
                      <a:r>
                        <a:rPr lang="en-AU" sz="2400" dirty="0">
                          <a:effectLst/>
                          <a:latin typeface="+mn-lt"/>
                        </a:rPr>
                        <a:t>0.03</a:t>
                      </a:r>
                      <a:endParaRPr lang="en-AU" sz="2400" dirty="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50000"/>
                        </a:lnSpc>
                        <a:spcAft>
                          <a:spcPts val="0"/>
                        </a:spcAft>
                      </a:pPr>
                      <a:r>
                        <a:rPr lang="en-AU" sz="2400" dirty="0">
                          <a:effectLst/>
                          <a:latin typeface="+mn-lt"/>
                        </a:rPr>
                        <a:t>0.02</a:t>
                      </a:r>
                      <a:endParaRPr lang="en-AU" sz="2400" dirty="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50000"/>
                        </a:lnSpc>
                        <a:spcAft>
                          <a:spcPts val="0"/>
                        </a:spcAft>
                      </a:pPr>
                      <a:r>
                        <a:rPr lang="en-AU" sz="2400" dirty="0">
                          <a:effectLst/>
                          <a:latin typeface="+mn-lt"/>
                        </a:rPr>
                        <a:t>0.33</a:t>
                      </a:r>
                      <a:endParaRPr lang="en-AU" sz="2400" dirty="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50000"/>
                        </a:lnSpc>
                        <a:spcAft>
                          <a:spcPts val="0"/>
                        </a:spcAft>
                      </a:pPr>
                      <a:r>
                        <a:rPr lang="en-AU" sz="2400">
                          <a:effectLst/>
                          <a:latin typeface="+mn-lt"/>
                        </a:rPr>
                        <a:t>0.485</a:t>
                      </a:r>
                      <a:endParaRPr lang="en-AU" sz="240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extLst>
                  <a:ext uri="{0D108BD9-81ED-4DB2-BD59-A6C34878D82A}">
                    <a16:rowId xmlns:a16="http://schemas.microsoft.com/office/drawing/2014/main" val="3324075561"/>
                  </a:ext>
                </a:extLst>
              </a:tr>
              <a:tr h="638504">
                <a:tc>
                  <a:txBody>
                    <a:bodyPr/>
                    <a:lstStyle/>
                    <a:p>
                      <a:pPr>
                        <a:lnSpc>
                          <a:spcPct val="150000"/>
                        </a:lnSpc>
                        <a:spcAft>
                          <a:spcPts val="0"/>
                        </a:spcAft>
                      </a:pPr>
                      <a:r>
                        <a:rPr lang="en-AU" sz="1500">
                          <a:effectLst/>
                          <a:latin typeface="+mn-lt"/>
                        </a:rPr>
                        <a:t>Pre-shift 1-OHP</a:t>
                      </a:r>
                      <a:endParaRPr lang="en-AU" sz="150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50000"/>
                        </a:lnSpc>
                        <a:spcAft>
                          <a:spcPts val="0"/>
                        </a:spcAft>
                      </a:pPr>
                      <a:r>
                        <a:rPr lang="en-AU" sz="2400">
                          <a:effectLst/>
                          <a:latin typeface="+mn-lt"/>
                        </a:rPr>
                        <a:t>-0.79</a:t>
                      </a:r>
                      <a:endParaRPr lang="en-AU" sz="240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50000"/>
                        </a:lnSpc>
                        <a:spcAft>
                          <a:spcPts val="0"/>
                        </a:spcAft>
                      </a:pPr>
                      <a:r>
                        <a:rPr lang="en-AU" sz="2400">
                          <a:effectLst/>
                          <a:latin typeface="+mn-lt"/>
                        </a:rPr>
                        <a:t>-0.74</a:t>
                      </a:r>
                      <a:endParaRPr lang="en-AU" sz="240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50000"/>
                        </a:lnSpc>
                        <a:spcAft>
                          <a:spcPts val="0"/>
                        </a:spcAft>
                      </a:pPr>
                      <a:r>
                        <a:rPr lang="en-AU" sz="2400" dirty="0">
                          <a:effectLst/>
                          <a:latin typeface="+mn-lt"/>
                        </a:rPr>
                        <a:t>-0.65</a:t>
                      </a:r>
                      <a:endParaRPr lang="en-AU" sz="2400" dirty="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50000"/>
                        </a:lnSpc>
                        <a:spcAft>
                          <a:spcPts val="0"/>
                        </a:spcAft>
                      </a:pPr>
                      <a:r>
                        <a:rPr lang="en-AU" sz="2400" dirty="0">
                          <a:effectLst/>
                          <a:latin typeface="+mn-lt"/>
                        </a:rPr>
                        <a:t>0.091</a:t>
                      </a:r>
                      <a:endParaRPr lang="en-AU" sz="2400" dirty="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extLst>
                  <a:ext uri="{0D108BD9-81ED-4DB2-BD59-A6C34878D82A}">
                    <a16:rowId xmlns:a16="http://schemas.microsoft.com/office/drawing/2014/main" val="4128589046"/>
                  </a:ext>
                </a:extLst>
              </a:tr>
              <a:tr h="638504">
                <a:tc>
                  <a:txBody>
                    <a:bodyPr/>
                    <a:lstStyle/>
                    <a:p>
                      <a:pPr>
                        <a:lnSpc>
                          <a:spcPct val="150000"/>
                        </a:lnSpc>
                        <a:spcAft>
                          <a:spcPts val="0"/>
                        </a:spcAft>
                      </a:pPr>
                      <a:r>
                        <a:rPr lang="en-AU" sz="1500">
                          <a:effectLst/>
                          <a:latin typeface="+mn-lt"/>
                        </a:rPr>
                        <a:t>Post-shift 1-OHP</a:t>
                      </a:r>
                      <a:endParaRPr lang="en-AU" sz="150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50000"/>
                        </a:lnSpc>
                        <a:spcAft>
                          <a:spcPts val="0"/>
                        </a:spcAft>
                      </a:pPr>
                      <a:r>
                        <a:rPr lang="en-AU" sz="2400">
                          <a:effectLst/>
                          <a:latin typeface="+mn-lt"/>
                        </a:rPr>
                        <a:t>-0.71</a:t>
                      </a:r>
                      <a:endParaRPr lang="en-AU" sz="240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50000"/>
                        </a:lnSpc>
                        <a:spcAft>
                          <a:spcPts val="0"/>
                        </a:spcAft>
                      </a:pPr>
                      <a:r>
                        <a:rPr lang="en-AU" sz="2400">
                          <a:effectLst/>
                          <a:latin typeface="+mn-lt"/>
                        </a:rPr>
                        <a:t>-0.67</a:t>
                      </a:r>
                      <a:endParaRPr lang="en-AU" sz="240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50000"/>
                        </a:lnSpc>
                        <a:spcAft>
                          <a:spcPts val="0"/>
                        </a:spcAft>
                      </a:pPr>
                      <a:r>
                        <a:rPr lang="en-AU" sz="2400">
                          <a:effectLst/>
                          <a:latin typeface="+mn-lt"/>
                        </a:rPr>
                        <a:t>-0.48</a:t>
                      </a:r>
                      <a:endParaRPr lang="en-AU" sz="240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50000"/>
                        </a:lnSpc>
                        <a:spcAft>
                          <a:spcPts val="0"/>
                        </a:spcAft>
                      </a:pPr>
                      <a:r>
                        <a:rPr lang="en-AU" sz="2400" dirty="0">
                          <a:effectLst/>
                          <a:latin typeface="+mn-lt"/>
                        </a:rPr>
                        <a:t>0.012</a:t>
                      </a:r>
                      <a:endParaRPr lang="en-AU" sz="2400" dirty="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extLst>
                  <a:ext uri="{0D108BD9-81ED-4DB2-BD59-A6C34878D82A}">
                    <a16:rowId xmlns:a16="http://schemas.microsoft.com/office/drawing/2014/main" val="3236254562"/>
                  </a:ext>
                </a:extLst>
              </a:tr>
            </a:tbl>
          </a:graphicData>
        </a:graphic>
      </p:graphicFrame>
    </p:spTree>
    <p:extLst>
      <p:ext uri="{BB962C8B-B14F-4D97-AF65-F5344CB8AC3E}">
        <p14:creationId xmlns:p14="http://schemas.microsoft.com/office/powerpoint/2010/main" val="30383835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462" y="998720"/>
            <a:ext cx="8663152" cy="433971"/>
          </a:xfrm>
        </p:spPr>
        <p:txBody>
          <a:bodyPr>
            <a:noAutofit/>
          </a:bodyPr>
          <a:lstStyle/>
          <a:p>
            <a:r>
              <a:rPr lang="en-AU" sz="2700" dirty="0"/>
              <a:t>Comparisons of pre- and post-shift 1-AP and 1-OHP</a:t>
            </a:r>
            <a:br>
              <a:rPr lang="en-AU" sz="2700" dirty="0"/>
            </a:br>
            <a:endParaRPr lang="en-AU" sz="2700" dirty="0"/>
          </a:p>
        </p:txBody>
      </p:sp>
      <p:graphicFrame>
        <p:nvGraphicFramePr>
          <p:cNvPr id="4" name="Content Placeholder 3"/>
          <p:cNvGraphicFramePr>
            <a:graphicFrameLocks noGrp="1"/>
          </p:cNvGraphicFramePr>
          <p:nvPr>
            <p:ph idx="1"/>
            <p:extLst/>
          </p:nvPr>
        </p:nvGraphicFramePr>
        <p:xfrm>
          <a:off x="354724" y="1215706"/>
          <a:ext cx="8160626" cy="4418496"/>
        </p:xfrm>
        <a:graphic>
          <a:graphicData uri="http://schemas.openxmlformats.org/drawingml/2006/table">
            <a:tbl>
              <a:tblPr firstRow="1" firstCol="1" bandRow="1">
                <a:tableStyleId>{5C22544A-7EE6-4342-B048-85BDC9FD1C3A}</a:tableStyleId>
              </a:tblPr>
              <a:tblGrid>
                <a:gridCol w="1279586">
                  <a:extLst>
                    <a:ext uri="{9D8B030D-6E8A-4147-A177-3AD203B41FA5}">
                      <a16:colId xmlns:a16="http://schemas.microsoft.com/office/drawing/2014/main" val="624648786"/>
                    </a:ext>
                  </a:extLst>
                </a:gridCol>
                <a:gridCol w="1924275">
                  <a:extLst>
                    <a:ext uri="{9D8B030D-6E8A-4147-A177-3AD203B41FA5}">
                      <a16:colId xmlns:a16="http://schemas.microsoft.com/office/drawing/2014/main" val="167925653"/>
                    </a:ext>
                  </a:extLst>
                </a:gridCol>
                <a:gridCol w="1925908">
                  <a:extLst>
                    <a:ext uri="{9D8B030D-6E8A-4147-A177-3AD203B41FA5}">
                      <a16:colId xmlns:a16="http://schemas.microsoft.com/office/drawing/2014/main" val="1877844477"/>
                    </a:ext>
                  </a:extLst>
                </a:gridCol>
                <a:gridCol w="1925908">
                  <a:extLst>
                    <a:ext uri="{9D8B030D-6E8A-4147-A177-3AD203B41FA5}">
                      <a16:colId xmlns:a16="http://schemas.microsoft.com/office/drawing/2014/main" val="2454800031"/>
                    </a:ext>
                  </a:extLst>
                </a:gridCol>
                <a:gridCol w="1104949">
                  <a:extLst>
                    <a:ext uri="{9D8B030D-6E8A-4147-A177-3AD203B41FA5}">
                      <a16:colId xmlns:a16="http://schemas.microsoft.com/office/drawing/2014/main" val="1487443032"/>
                    </a:ext>
                  </a:extLst>
                </a:gridCol>
              </a:tblGrid>
              <a:tr h="856995">
                <a:tc>
                  <a:txBody>
                    <a:bodyPr/>
                    <a:lstStyle/>
                    <a:p>
                      <a:pPr>
                        <a:lnSpc>
                          <a:spcPct val="107000"/>
                        </a:lnSpc>
                      </a:pPr>
                      <a:endParaRPr lang="en-AU" sz="1500" dirty="0">
                        <a:effectLst/>
                        <a:latin typeface="+mn-lt"/>
                        <a:cs typeface="Times New Roman" panose="02020603050405020304" pitchFamily="18" charset="0"/>
                      </a:endParaRPr>
                    </a:p>
                  </a:txBody>
                  <a:tcPr marL="51435" marR="51435" marT="0" marB="0" anchor="ctr"/>
                </a:tc>
                <a:tc>
                  <a:txBody>
                    <a:bodyPr/>
                    <a:lstStyle/>
                    <a:p>
                      <a:pPr algn="ctr">
                        <a:lnSpc>
                          <a:spcPct val="100000"/>
                        </a:lnSpc>
                        <a:spcAft>
                          <a:spcPts val="0"/>
                        </a:spcAft>
                      </a:pPr>
                      <a:r>
                        <a:rPr lang="en-AU" sz="1500" dirty="0">
                          <a:effectLst/>
                          <a:latin typeface="+mn-lt"/>
                        </a:rPr>
                        <a:t>Underground </a:t>
                      </a:r>
                    </a:p>
                    <a:p>
                      <a:pPr algn="ctr">
                        <a:lnSpc>
                          <a:spcPct val="100000"/>
                        </a:lnSpc>
                        <a:spcAft>
                          <a:spcPts val="0"/>
                        </a:spcAft>
                      </a:pPr>
                      <a:r>
                        <a:rPr lang="en-AU" sz="1500" dirty="0">
                          <a:effectLst/>
                          <a:latin typeface="+mn-lt"/>
                        </a:rPr>
                        <a:t>(</a:t>
                      </a:r>
                      <a:r>
                        <a:rPr lang="en-AU" sz="1500" dirty="0" smtClean="0">
                          <a:effectLst/>
                          <a:latin typeface="+mn-lt"/>
                        </a:rPr>
                        <a:t>median)</a:t>
                      </a:r>
                      <a:endParaRPr lang="en-AU" sz="1500" dirty="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00000"/>
                        </a:lnSpc>
                        <a:spcAft>
                          <a:spcPts val="0"/>
                        </a:spcAft>
                      </a:pPr>
                      <a:r>
                        <a:rPr lang="en-AU" sz="1500" dirty="0">
                          <a:effectLst/>
                          <a:latin typeface="+mn-lt"/>
                        </a:rPr>
                        <a:t>Above ground </a:t>
                      </a:r>
                    </a:p>
                    <a:p>
                      <a:pPr algn="ctr">
                        <a:lnSpc>
                          <a:spcPct val="100000"/>
                        </a:lnSpc>
                        <a:spcAft>
                          <a:spcPts val="0"/>
                        </a:spcAft>
                      </a:pPr>
                      <a:r>
                        <a:rPr lang="en-AU" sz="1500" dirty="0">
                          <a:effectLst/>
                          <a:latin typeface="+mn-lt"/>
                        </a:rPr>
                        <a:t>(</a:t>
                      </a:r>
                      <a:r>
                        <a:rPr lang="en-AU" sz="1500" dirty="0" smtClean="0">
                          <a:effectLst/>
                          <a:latin typeface="+mn-lt"/>
                        </a:rPr>
                        <a:t>median)</a:t>
                      </a:r>
                      <a:endParaRPr lang="en-AU" sz="1500" dirty="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00000"/>
                        </a:lnSpc>
                        <a:spcAft>
                          <a:spcPts val="0"/>
                        </a:spcAft>
                      </a:pPr>
                      <a:r>
                        <a:rPr lang="en-AU" sz="1500" dirty="0">
                          <a:effectLst/>
                          <a:latin typeface="+mn-lt"/>
                        </a:rPr>
                        <a:t>Total</a:t>
                      </a:r>
                    </a:p>
                    <a:p>
                      <a:pPr algn="ctr">
                        <a:lnSpc>
                          <a:spcPct val="100000"/>
                        </a:lnSpc>
                        <a:spcAft>
                          <a:spcPts val="0"/>
                        </a:spcAft>
                      </a:pPr>
                      <a:r>
                        <a:rPr lang="en-AU" sz="1500" dirty="0">
                          <a:effectLst/>
                          <a:latin typeface="+mn-lt"/>
                        </a:rPr>
                        <a:t>(</a:t>
                      </a:r>
                      <a:r>
                        <a:rPr lang="en-AU" sz="1500" dirty="0" smtClean="0">
                          <a:effectLst/>
                          <a:latin typeface="+mn-lt"/>
                        </a:rPr>
                        <a:t>median)</a:t>
                      </a:r>
                      <a:endParaRPr lang="en-AU" sz="1500" dirty="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00000"/>
                        </a:lnSpc>
                        <a:spcAft>
                          <a:spcPts val="0"/>
                        </a:spcAft>
                      </a:pPr>
                      <a:r>
                        <a:rPr lang="en-AU" sz="1500" dirty="0" smtClean="0">
                          <a:effectLst/>
                          <a:latin typeface="+mn-lt"/>
                        </a:rPr>
                        <a:t>p</a:t>
                      </a:r>
                      <a:endParaRPr lang="en-AU" sz="1500" dirty="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extLst>
                  <a:ext uri="{0D108BD9-81ED-4DB2-BD59-A6C34878D82A}">
                    <a16:rowId xmlns:a16="http://schemas.microsoft.com/office/drawing/2014/main" val="4171976619"/>
                  </a:ext>
                </a:extLst>
              </a:tr>
              <a:tr h="405152">
                <a:tc gridSpan="5">
                  <a:txBody>
                    <a:bodyPr/>
                    <a:lstStyle/>
                    <a:p>
                      <a:pPr>
                        <a:lnSpc>
                          <a:spcPct val="100000"/>
                        </a:lnSpc>
                        <a:spcAft>
                          <a:spcPts val="0"/>
                        </a:spcAft>
                      </a:pPr>
                      <a:r>
                        <a:rPr lang="en-AU" sz="1500" dirty="0">
                          <a:effectLst/>
                          <a:latin typeface="+mn-lt"/>
                        </a:rPr>
                        <a:t>1-AP (µg/g creatinine)</a:t>
                      </a:r>
                      <a:endParaRPr lang="en-AU" sz="1500" dirty="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2611360011"/>
                  </a:ext>
                </a:extLst>
              </a:tr>
              <a:tr h="450907">
                <a:tc>
                  <a:txBody>
                    <a:bodyPr/>
                    <a:lstStyle/>
                    <a:p>
                      <a:pPr>
                        <a:lnSpc>
                          <a:spcPct val="150000"/>
                        </a:lnSpc>
                        <a:spcAft>
                          <a:spcPts val="0"/>
                        </a:spcAft>
                      </a:pPr>
                      <a:r>
                        <a:rPr lang="en-AU" sz="1500">
                          <a:effectLst/>
                          <a:latin typeface="+mn-lt"/>
                        </a:rPr>
                        <a:t>    Pre-shift</a:t>
                      </a:r>
                      <a:endParaRPr lang="en-AU" sz="150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00000"/>
                        </a:lnSpc>
                        <a:spcAft>
                          <a:spcPts val="0"/>
                        </a:spcAft>
                      </a:pPr>
                      <a:r>
                        <a:rPr lang="en-AU" sz="2400" dirty="0" smtClean="0">
                          <a:effectLst/>
                          <a:latin typeface="+mn-lt"/>
                        </a:rPr>
                        <a:t>3.14</a:t>
                      </a:r>
                      <a:endParaRPr lang="en-AU" sz="2400" dirty="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00000"/>
                        </a:lnSpc>
                        <a:spcAft>
                          <a:spcPts val="0"/>
                        </a:spcAft>
                      </a:pPr>
                      <a:r>
                        <a:rPr lang="en-AU" sz="2400" dirty="0" smtClean="0">
                          <a:effectLst/>
                          <a:latin typeface="+mn-lt"/>
                        </a:rPr>
                        <a:t>0.02</a:t>
                      </a:r>
                      <a:endParaRPr lang="en-AU" sz="2400" dirty="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00000"/>
                        </a:lnSpc>
                        <a:spcAft>
                          <a:spcPts val="0"/>
                        </a:spcAft>
                      </a:pPr>
                      <a:r>
                        <a:rPr lang="en-AU" sz="2400" dirty="0" smtClean="0">
                          <a:effectLst/>
                          <a:latin typeface="+mn-lt"/>
                        </a:rPr>
                        <a:t>2.71</a:t>
                      </a:r>
                      <a:endParaRPr lang="en-AU" sz="2400" dirty="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00000"/>
                        </a:lnSpc>
                        <a:spcAft>
                          <a:spcPts val="0"/>
                        </a:spcAft>
                      </a:pPr>
                      <a:r>
                        <a:rPr lang="en-AU" sz="2400">
                          <a:effectLst/>
                          <a:latin typeface="+mn-lt"/>
                        </a:rPr>
                        <a:t>0.035</a:t>
                      </a:r>
                      <a:endParaRPr lang="en-AU" sz="240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extLst>
                  <a:ext uri="{0D108BD9-81ED-4DB2-BD59-A6C34878D82A}">
                    <a16:rowId xmlns:a16="http://schemas.microsoft.com/office/drawing/2014/main" val="2402159066"/>
                  </a:ext>
                </a:extLst>
              </a:tr>
              <a:tr h="450907">
                <a:tc>
                  <a:txBody>
                    <a:bodyPr/>
                    <a:lstStyle/>
                    <a:p>
                      <a:pPr>
                        <a:lnSpc>
                          <a:spcPct val="150000"/>
                        </a:lnSpc>
                        <a:spcAft>
                          <a:spcPts val="0"/>
                        </a:spcAft>
                      </a:pPr>
                      <a:r>
                        <a:rPr lang="en-AU" sz="1500">
                          <a:effectLst/>
                          <a:latin typeface="+mn-lt"/>
                        </a:rPr>
                        <a:t>    Post-shift</a:t>
                      </a:r>
                      <a:endParaRPr lang="en-AU" sz="150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00000"/>
                        </a:lnSpc>
                        <a:spcAft>
                          <a:spcPts val="0"/>
                        </a:spcAft>
                      </a:pPr>
                      <a:r>
                        <a:rPr lang="en-AU" sz="2400" dirty="0" smtClean="0">
                          <a:effectLst/>
                          <a:latin typeface="+mn-lt"/>
                        </a:rPr>
                        <a:t>4.21</a:t>
                      </a:r>
                      <a:endParaRPr lang="en-AU" sz="2400" dirty="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00000"/>
                        </a:lnSpc>
                        <a:spcAft>
                          <a:spcPts val="0"/>
                        </a:spcAft>
                      </a:pPr>
                      <a:r>
                        <a:rPr lang="en-AU" sz="2400" dirty="0" smtClean="0">
                          <a:effectLst/>
                          <a:latin typeface="+mn-lt"/>
                        </a:rPr>
                        <a:t>0.02</a:t>
                      </a:r>
                      <a:endParaRPr lang="en-AU" sz="2400" dirty="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00000"/>
                        </a:lnSpc>
                        <a:spcAft>
                          <a:spcPts val="0"/>
                        </a:spcAft>
                      </a:pPr>
                      <a:r>
                        <a:rPr lang="en-AU" sz="2400" dirty="0" smtClean="0">
                          <a:effectLst/>
                          <a:latin typeface="+mn-lt"/>
                        </a:rPr>
                        <a:t>3.65</a:t>
                      </a:r>
                      <a:endParaRPr lang="en-AU" sz="2400" dirty="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00000"/>
                        </a:lnSpc>
                        <a:spcAft>
                          <a:spcPts val="0"/>
                        </a:spcAft>
                      </a:pPr>
                      <a:r>
                        <a:rPr lang="en-AU" sz="2400">
                          <a:effectLst/>
                          <a:latin typeface="+mn-lt"/>
                        </a:rPr>
                        <a:t>0.010</a:t>
                      </a:r>
                      <a:endParaRPr lang="en-AU" sz="240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extLst>
                  <a:ext uri="{0D108BD9-81ED-4DB2-BD59-A6C34878D82A}">
                    <a16:rowId xmlns:a16="http://schemas.microsoft.com/office/drawing/2014/main" val="374124605"/>
                  </a:ext>
                </a:extLst>
              </a:tr>
              <a:tr h="450907">
                <a:tc>
                  <a:txBody>
                    <a:bodyPr/>
                    <a:lstStyle/>
                    <a:p>
                      <a:pPr>
                        <a:lnSpc>
                          <a:spcPct val="150000"/>
                        </a:lnSpc>
                        <a:spcAft>
                          <a:spcPts val="0"/>
                        </a:spcAft>
                      </a:pPr>
                      <a:r>
                        <a:rPr lang="en-AU" sz="1500" dirty="0" smtClean="0">
                          <a:effectLst/>
                          <a:latin typeface="+mn-lt"/>
                        </a:rPr>
                        <a:t>P</a:t>
                      </a:r>
                      <a:endParaRPr lang="en-AU" sz="1500" dirty="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00000"/>
                        </a:lnSpc>
                        <a:spcAft>
                          <a:spcPts val="0"/>
                        </a:spcAft>
                      </a:pPr>
                      <a:r>
                        <a:rPr lang="en-AU" sz="2400" dirty="0">
                          <a:effectLst/>
                          <a:latin typeface="+mn-lt"/>
                        </a:rPr>
                        <a:t>&lt;0.001</a:t>
                      </a:r>
                      <a:endParaRPr lang="en-AU" sz="2400" dirty="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00000"/>
                        </a:lnSpc>
                        <a:spcAft>
                          <a:spcPts val="0"/>
                        </a:spcAft>
                      </a:pPr>
                      <a:r>
                        <a:rPr lang="en-AU" sz="2400" dirty="0">
                          <a:effectLst/>
                          <a:latin typeface="+mn-lt"/>
                        </a:rPr>
                        <a:t>0.330</a:t>
                      </a:r>
                      <a:endParaRPr lang="en-AU" sz="2400" dirty="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00000"/>
                        </a:lnSpc>
                        <a:spcAft>
                          <a:spcPts val="0"/>
                        </a:spcAft>
                      </a:pPr>
                      <a:r>
                        <a:rPr lang="en-AU" sz="2400">
                          <a:effectLst/>
                          <a:latin typeface="+mn-lt"/>
                        </a:rPr>
                        <a:t>&lt;0.001</a:t>
                      </a:r>
                      <a:endParaRPr lang="en-AU" sz="240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00000"/>
                        </a:lnSpc>
                        <a:spcAft>
                          <a:spcPts val="0"/>
                        </a:spcAft>
                      </a:pPr>
                      <a:r>
                        <a:rPr lang="en-AU" sz="2400">
                          <a:effectLst/>
                          <a:latin typeface="+mn-lt"/>
                        </a:rPr>
                        <a:t>-</a:t>
                      </a:r>
                      <a:endParaRPr lang="en-AU" sz="240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extLst>
                  <a:ext uri="{0D108BD9-81ED-4DB2-BD59-A6C34878D82A}">
                    <a16:rowId xmlns:a16="http://schemas.microsoft.com/office/drawing/2014/main" val="604420621"/>
                  </a:ext>
                </a:extLst>
              </a:tr>
              <a:tr h="450907">
                <a:tc gridSpan="5">
                  <a:txBody>
                    <a:bodyPr/>
                    <a:lstStyle/>
                    <a:p>
                      <a:pPr>
                        <a:lnSpc>
                          <a:spcPct val="100000"/>
                        </a:lnSpc>
                        <a:spcAft>
                          <a:spcPts val="0"/>
                        </a:spcAft>
                      </a:pPr>
                      <a:r>
                        <a:rPr lang="en-AU" sz="2400" dirty="0">
                          <a:effectLst/>
                          <a:latin typeface="+mn-lt"/>
                        </a:rPr>
                        <a:t>1-OHP (µg/g creatinine)</a:t>
                      </a:r>
                      <a:endParaRPr lang="en-AU" sz="2400" dirty="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457355325"/>
                  </a:ext>
                </a:extLst>
              </a:tr>
              <a:tr h="450907">
                <a:tc>
                  <a:txBody>
                    <a:bodyPr/>
                    <a:lstStyle/>
                    <a:p>
                      <a:pPr>
                        <a:lnSpc>
                          <a:spcPct val="150000"/>
                        </a:lnSpc>
                        <a:spcAft>
                          <a:spcPts val="0"/>
                        </a:spcAft>
                      </a:pPr>
                      <a:r>
                        <a:rPr lang="en-AU" sz="1500">
                          <a:effectLst/>
                          <a:latin typeface="+mn-lt"/>
                        </a:rPr>
                        <a:t>    Pre-shift</a:t>
                      </a:r>
                      <a:endParaRPr lang="en-AU" sz="150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00000"/>
                        </a:lnSpc>
                        <a:spcAft>
                          <a:spcPts val="0"/>
                        </a:spcAft>
                      </a:pPr>
                      <a:r>
                        <a:rPr lang="en-AU" sz="2400" dirty="0" smtClean="0">
                          <a:effectLst/>
                          <a:latin typeface="+mn-lt"/>
                        </a:rPr>
                        <a:t>0.16</a:t>
                      </a:r>
                      <a:endParaRPr lang="en-AU" sz="2400" dirty="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00000"/>
                        </a:lnSpc>
                        <a:spcAft>
                          <a:spcPts val="0"/>
                        </a:spcAft>
                      </a:pPr>
                      <a:r>
                        <a:rPr lang="en-AU" sz="2400" dirty="0" smtClean="0">
                          <a:effectLst/>
                          <a:latin typeface="+mn-lt"/>
                        </a:rPr>
                        <a:t>0.09</a:t>
                      </a:r>
                      <a:endParaRPr lang="en-AU" sz="2400" dirty="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00000"/>
                        </a:lnSpc>
                        <a:spcAft>
                          <a:spcPts val="0"/>
                        </a:spcAft>
                      </a:pPr>
                      <a:r>
                        <a:rPr lang="en-AU" sz="2400" dirty="0" smtClean="0">
                          <a:effectLst/>
                          <a:latin typeface="+mn-lt"/>
                        </a:rPr>
                        <a:t>0.14</a:t>
                      </a:r>
                      <a:endParaRPr lang="en-AU" sz="2400" dirty="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00000"/>
                        </a:lnSpc>
                        <a:spcAft>
                          <a:spcPts val="0"/>
                        </a:spcAft>
                      </a:pPr>
                      <a:r>
                        <a:rPr lang="en-AU" sz="2400">
                          <a:effectLst/>
                          <a:latin typeface="+mn-lt"/>
                        </a:rPr>
                        <a:t>0.270</a:t>
                      </a:r>
                      <a:endParaRPr lang="en-AU" sz="240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extLst>
                  <a:ext uri="{0D108BD9-81ED-4DB2-BD59-A6C34878D82A}">
                    <a16:rowId xmlns:a16="http://schemas.microsoft.com/office/drawing/2014/main" val="160051755"/>
                  </a:ext>
                </a:extLst>
              </a:tr>
              <a:tr h="450907">
                <a:tc>
                  <a:txBody>
                    <a:bodyPr/>
                    <a:lstStyle/>
                    <a:p>
                      <a:pPr>
                        <a:lnSpc>
                          <a:spcPct val="150000"/>
                        </a:lnSpc>
                        <a:spcAft>
                          <a:spcPts val="0"/>
                        </a:spcAft>
                      </a:pPr>
                      <a:r>
                        <a:rPr lang="en-AU" sz="1500">
                          <a:effectLst/>
                          <a:latin typeface="+mn-lt"/>
                        </a:rPr>
                        <a:t>    Post-shift</a:t>
                      </a:r>
                      <a:endParaRPr lang="en-AU" sz="150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00000"/>
                        </a:lnSpc>
                        <a:spcAft>
                          <a:spcPts val="0"/>
                        </a:spcAft>
                      </a:pPr>
                      <a:r>
                        <a:rPr lang="en-AU" sz="2400" dirty="0" smtClean="0">
                          <a:effectLst/>
                          <a:latin typeface="+mn-lt"/>
                        </a:rPr>
                        <a:t>0.21</a:t>
                      </a:r>
                      <a:endParaRPr lang="en-AU" sz="2400" dirty="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00000"/>
                        </a:lnSpc>
                        <a:spcAft>
                          <a:spcPts val="0"/>
                        </a:spcAft>
                      </a:pPr>
                      <a:r>
                        <a:rPr lang="en-AU" sz="2400" dirty="0" smtClean="0">
                          <a:effectLst/>
                          <a:latin typeface="+mn-lt"/>
                        </a:rPr>
                        <a:t>0.09</a:t>
                      </a:r>
                      <a:endParaRPr lang="en-AU" sz="2400" dirty="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00000"/>
                        </a:lnSpc>
                        <a:spcAft>
                          <a:spcPts val="0"/>
                        </a:spcAft>
                      </a:pPr>
                      <a:r>
                        <a:rPr lang="en-AU" sz="2400" dirty="0" smtClean="0">
                          <a:effectLst/>
                          <a:latin typeface="+mn-lt"/>
                        </a:rPr>
                        <a:t>0.20</a:t>
                      </a:r>
                      <a:endParaRPr lang="en-AU" sz="2400" dirty="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00000"/>
                        </a:lnSpc>
                        <a:spcAft>
                          <a:spcPts val="0"/>
                        </a:spcAft>
                      </a:pPr>
                      <a:r>
                        <a:rPr lang="en-AU" sz="2400" dirty="0">
                          <a:effectLst/>
                          <a:latin typeface="+mn-lt"/>
                        </a:rPr>
                        <a:t>0.017</a:t>
                      </a:r>
                      <a:endParaRPr lang="en-AU" sz="2400" dirty="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extLst>
                  <a:ext uri="{0D108BD9-81ED-4DB2-BD59-A6C34878D82A}">
                    <a16:rowId xmlns:a16="http://schemas.microsoft.com/office/drawing/2014/main" val="2252080761"/>
                  </a:ext>
                </a:extLst>
              </a:tr>
              <a:tr h="450907">
                <a:tc>
                  <a:txBody>
                    <a:bodyPr/>
                    <a:lstStyle/>
                    <a:p>
                      <a:pPr>
                        <a:lnSpc>
                          <a:spcPct val="150000"/>
                        </a:lnSpc>
                        <a:spcAft>
                          <a:spcPts val="0"/>
                        </a:spcAft>
                      </a:pPr>
                      <a:r>
                        <a:rPr lang="en-AU" sz="1500" dirty="0" smtClean="0">
                          <a:effectLst/>
                          <a:latin typeface="+mn-lt"/>
                        </a:rPr>
                        <a:t>P</a:t>
                      </a:r>
                      <a:endParaRPr lang="en-AU" sz="1500" dirty="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00000"/>
                        </a:lnSpc>
                        <a:spcAft>
                          <a:spcPts val="0"/>
                        </a:spcAft>
                      </a:pPr>
                      <a:r>
                        <a:rPr lang="en-AU" sz="2400" dirty="0">
                          <a:effectLst/>
                          <a:latin typeface="+mn-lt"/>
                        </a:rPr>
                        <a:t>&lt;0.001</a:t>
                      </a:r>
                      <a:endParaRPr lang="en-AU" sz="2400" dirty="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00000"/>
                        </a:lnSpc>
                        <a:spcAft>
                          <a:spcPts val="0"/>
                        </a:spcAft>
                      </a:pPr>
                      <a:r>
                        <a:rPr lang="en-AU" sz="2400" dirty="0">
                          <a:effectLst/>
                          <a:latin typeface="+mn-lt"/>
                        </a:rPr>
                        <a:t>0.441</a:t>
                      </a:r>
                      <a:endParaRPr lang="en-AU" sz="2400" dirty="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00000"/>
                        </a:lnSpc>
                        <a:spcAft>
                          <a:spcPts val="0"/>
                        </a:spcAft>
                      </a:pPr>
                      <a:r>
                        <a:rPr lang="en-AU" sz="2400" dirty="0">
                          <a:effectLst/>
                          <a:latin typeface="+mn-lt"/>
                        </a:rPr>
                        <a:t>&lt;0.001</a:t>
                      </a:r>
                      <a:endParaRPr lang="en-AU" sz="2400" dirty="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00000"/>
                        </a:lnSpc>
                        <a:spcAft>
                          <a:spcPts val="0"/>
                        </a:spcAft>
                      </a:pPr>
                      <a:r>
                        <a:rPr lang="en-AU" sz="2400" dirty="0">
                          <a:effectLst/>
                          <a:latin typeface="+mn-lt"/>
                        </a:rPr>
                        <a:t>-</a:t>
                      </a:r>
                      <a:endParaRPr lang="en-AU" sz="2400" dirty="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extLst>
                  <a:ext uri="{0D108BD9-81ED-4DB2-BD59-A6C34878D82A}">
                    <a16:rowId xmlns:a16="http://schemas.microsoft.com/office/drawing/2014/main" val="43450472"/>
                  </a:ext>
                </a:extLst>
              </a:tr>
            </a:tbl>
          </a:graphicData>
        </a:graphic>
      </p:graphicFrame>
    </p:spTree>
    <p:extLst>
      <p:ext uri="{BB962C8B-B14F-4D97-AF65-F5344CB8AC3E}">
        <p14:creationId xmlns:p14="http://schemas.microsoft.com/office/powerpoint/2010/main" val="19128260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186" y="533977"/>
            <a:ext cx="8513379" cy="1118243"/>
          </a:xfrm>
        </p:spPr>
        <p:txBody>
          <a:bodyPr>
            <a:normAutofit/>
          </a:bodyPr>
          <a:lstStyle/>
          <a:p>
            <a:r>
              <a:rPr lang="en-AU" sz="2700" dirty="0"/>
              <a:t>Association</a:t>
            </a:r>
            <a:r>
              <a:rPr lang="en-AU" sz="2700" baseline="30000" dirty="0"/>
              <a:t>@</a:t>
            </a:r>
            <a:r>
              <a:rPr lang="en-AU" sz="2700" dirty="0"/>
              <a:t> between 1-AP &amp; 1-OHP and type of exposure~</a:t>
            </a:r>
          </a:p>
        </p:txBody>
      </p:sp>
      <p:graphicFrame>
        <p:nvGraphicFramePr>
          <p:cNvPr id="4" name="Content Placeholder 3"/>
          <p:cNvGraphicFramePr>
            <a:graphicFrameLocks noGrp="1"/>
          </p:cNvGraphicFramePr>
          <p:nvPr>
            <p:ph idx="1"/>
            <p:extLst/>
          </p:nvPr>
        </p:nvGraphicFramePr>
        <p:xfrm>
          <a:off x="394138" y="1342412"/>
          <a:ext cx="7711514" cy="4206240"/>
        </p:xfrm>
        <a:graphic>
          <a:graphicData uri="http://schemas.openxmlformats.org/drawingml/2006/table">
            <a:tbl>
              <a:tblPr firstRow="1" firstCol="1" bandRow="1">
                <a:tableStyleId>{5C22544A-7EE6-4342-B048-85BDC9FD1C3A}</a:tableStyleId>
              </a:tblPr>
              <a:tblGrid>
                <a:gridCol w="2145387">
                  <a:extLst>
                    <a:ext uri="{9D8B030D-6E8A-4147-A177-3AD203B41FA5}">
                      <a16:colId xmlns:a16="http://schemas.microsoft.com/office/drawing/2014/main" val="4291021971"/>
                    </a:ext>
                  </a:extLst>
                </a:gridCol>
                <a:gridCol w="2821661">
                  <a:extLst>
                    <a:ext uri="{9D8B030D-6E8A-4147-A177-3AD203B41FA5}">
                      <a16:colId xmlns:a16="http://schemas.microsoft.com/office/drawing/2014/main" val="1076446674"/>
                    </a:ext>
                  </a:extLst>
                </a:gridCol>
                <a:gridCol w="2744466">
                  <a:extLst>
                    <a:ext uri="{9D8B030D-6E8A-4147-A177-3AD203B41FA5}">
                      <a16:colId xmlns:a16="http://schemas.microsoft.com/office/drawing/2014/main" val="1320704807"/>
                    </a:ext>
                  </a:extLst>
                </a:gridCol>
              </a:tblGrid>
              <a:tr h="457200">
                <a:tc rowSpan="2">
                  <a:txBody>
                    <a:bodyPr/>
                    <a:lstStyle/>
                    <a:p>
                      <a:pPr>
                        <a:lnSpc>
                          <a:spcPct val="200000"/>
                        </a:lnSpc>
                        <a:spcAft>
                          <a:spcPts val="0"/>
                        </a:spcAft>
                      </a:pPr>
                      <a:r>
                        <a:rPr lang="en-AU" sz="1500" dirty="0">
                          <a:effectLst/>
                          <a:latin typeface="+mn-lt"/>
                        </a:rPr>
                        <a:t> Effects</a:t>
                      </a:r>
                      <a:endParaRPr lang="en-AU" sz="1500" dirty="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200000"/>
                        </a:lnSpc>
                        <a:spcAft>
                          <a:spcPts val="0"/>
                        </a:spcAft>
                      </a:pPr>
                      <a:r>
                        <a:rPr lang="en-AU" sz="1500" dirty="0">
                          <a:effectLst/>
                          <a:latin typeface="+mn-lt"/>
                        </a:rPr>
                        <a:t>1-AP</a:t>
                      </a:r>
                      <a:endParaRPr lang="en-AU" sz="1500" dirty="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200000"/>
                        </a:lnSpc>
                        <a:spcAft>
                          <a:spcPts val="0"/>
                        </a:spcAft>
                      </a:pPr>
                      <a:r>
                        <a:rPr lang="en-AU" sz="1500" dirty="0">
                          <a:effectLst/>
                          <a:latin typeface="+mn-lt"/>
                        </a:rPr>
                        <a:t>1-OHP</a:t>
                      </a:r>
                      <a:endParaRPr lang="en-AU" sz="1500" dirty="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extLst>
                  <a:ext uri="{0D108BD9-81ED-4DB2-BD59-A6C34878D82A}">
                    <a16:rowId xmlns:a16="http://schemas.microsoft.com/office/drawing/2014/main" val="1502863618"/>
                  </a:ext>
                </a:extLst>
              </a:tr>
              <a:tr h="548640">
                <a:tc vMerge="1">
                  <a:txBody>
                    <a:bodyPr/>
                    <a:lstStyle/>
                    <a:p>
                      <a:endParaRPr lang="en-AU"/>
                    </a:p>
                  </a:txBody>
                  <a:tcPr/>
                </a:tc>
                <a:tc>
                  <a:txBody>
                    <a:bodyPr/>
                    <a:lstStyle/>
                    <a:p>
                      <a:pPr algn="ctr">
                        <a:lnSpc>
                          <a:spcPct val="200000"/>
                        </a:lnSpc>
                        <a:spcAft>
                          <a:spcPts val="0"/>
                        </a:spcAft>
                      </a:pPr>
                      <a:r>
                        <a:rPr lang="en-AU" sz="1800" dirty="0" smtClean="0">
                          <a:effectLst/>
                          <a:latin typeface="+mn-lt"/>
                        </a:rPr>
                        <a:t>β (95% CI)</a:t>
                      </a:r>
                      <a:endParaRPr lang="en-AU" sz="1800" dirty="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200000"/>
                        </a:lnSpc>
                        <a:spcAft>
                          <a:spcPts val="0"/>
                        </a:spcAft>
                      </a:pPr>
                      <a:r>
                        <a:rPr lang="en-AU" sz="1800" dirty="0">
                          <a:effectLst/>
                          <a:latin typeface="+mn-lt"/>
                        </a:rPr>
                        <a:t>β (95% CI)</a:t>
                      </a:r>
                      <a:endParaRPr lang="en-AU" sz="1800" dirty="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extLst>
                  <a:ext uri="{0D108BD9-81ED-4DB2-BD59-A6C34878D82A}">
                    <a16:rowId xmlns:a16="http://schemas.microsoft.com/office/drawing/2014/main" val="4088200895"/>
                  </a:ext>
                </a:extLst>
              </a:tr>
              <a:tr h="640080">
                <a:tc>
                  <a:txBody>
                    <a:bodyPr/>
                    <a:lstStyle/>
                    <a:p>
                      <a:pPr>
                        <a:lnSpc>
                          <a:spcPct val="200000"/>
                        </a:lnSpc>
                        <a:spcAft>
                          <a:spcPts val="0"/>
                        </a:spcAft>
                      </a:pPr>
                      <a:r>
                        <a:rPr lang="en-AU" sz="1500" dirty="0" smtClean="0">
                          <a:solidFill>
                            <a:schemeClr val="bg1"/>
                          </a:solidFill>
                          <a:effectLst/>
                          <a:latin typeface="+mn-lt"/>
                          <a:ea typeface="Times New Roman" panose="02020603050405020304" pitchFamily="18" charset="0"/>
                          <a:cs typeface="Calibri" panose="020F0502020204030204" pitchFamily="34" charset="0"/>
                        </a:rPr>
                        <a:t>EC</a:t>
                      </a:r>
                      <a:endParaRPr lang="en-AU" sz="1500" dirty="0">
                        <a:solidFill>
                          <a:schemeClr val="bg1"/>
                        </a:solidFill>
                        <a:effectLst/>
                        <a:latin typeface="+mn-lt"/>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200000"/>
                        </a:lnSpc>
                      </a:pPr>
                      <a:r>
                        <a:rPr lang="en-AU" sz="2100" dirty="0" smtClean="0">
                          <a:effectLst/>
                          <a:latin typeface="+mn-lt"/>
                          <a:cs typeface="Times New Roman" panose="02020603050405020304" pitchFamily="18" charset="0"/>
                        </a:rPr>
                        <a:t>0.42 (0.08, 0.76)*</a:t>
                      </a:r>
                      <a:endParaRPr lang="en-AU" sz="2100" dirty="0">
                        <a:effectLst/>
                        <a:latin typeface="+mn-lt"/>
                        <a:cs typeface="Times New Roman" panose="02020603050405020304" pitchFamily="18" charset="0"/>
                      </a:endParaRPr>
                    </a:p>
                  </a:txBody>
                  <a:tcPr marL="51435" marR="51435" marT="0" marB="0" anchor="b"/>
                </a:tc>
                <a:tc>
                  <a:txBody>
                    <a:bodyPr/>
                    <a:lstStyle/>
                    <a:p>
                      <a:pPr algn="ctr">
                        <a:lnSpc>
                          <a:spcPct val="200000"/>
                        </a:lnSpc>
                      </a:pPr>
                      <a:r>
                        <a:rPr lang="en-AU" sz="2100" dirty="0" smtClean="0">
                          <a:effectLst/>
                          <a:latin typeface="+mn-lt"/>
                          <a:cs typeface="Times New Roman" panose="02020603050405020304" pitchFamily="18" charset="0"/>
                        </a:rPr>
                        <a:t>0.05 (-0.03,0.14)</a:t>
                      </a:r>
                      <a:endParaRPr lang="en-AU" sz="2100" dirty="0">
                        <a:effectLst/>
                        <a:latin typeface="+mn-lt"/>
                        <a:cs typeface="Times New Roman" panose="02020603050405020304" pitchFamily="18" charset="0"/>
                      </a:endParaRPr>
                    </a:p>
                  </a:txBody>
                  <a:tcPr marL="51435" marR="51435" marT="0" marB="0" anchor="b"/>
                </a:tc>
                <a:extLst>
                  <a:ext uri="{0D108BD9-81ED-4DB2-BD59-A6C34878D82A}">
                    <a16:rowId xmlns:a16="http://schemas.microsoft.com/office/drawing/2014/main" val="2583948192"/>
                  </a:ext>
                </a:extLst>
              </a:tr>
              <a:tr h="640080">
                <a:tc>
                  <a:txBody>
                    <a:bodyPr/>
                    <a:lstStyle/>
                    <a:p>
                      <a:pPr>
                        <a:lnSpc>
                          <a:spcPct val="200000"/>
                        </a:lnSpc>
                        <a:spcAft>
                          <a:spcPts val="0"/>
                        </a:spcAft>
                      </a:pPr>
                      <a:r>
                        <a:rPr lang="en-AU" sz="1500" dirty="0">
                          <a:effectLst/>
                          <a:latin typeface="+mn-lt"/>
                        </a:rPr>
                        <a:t>VOCs</a:t>
                      </a:r>
                      <a:endParaRPr lang="en-AU" sz="1500" dirty="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200000"/>
                        </a:lnSpc>
                        <a:spcAft>
                          <a:spcPts val="0"/>
                        </a:spcAft>
                      </a:pPr>
                      <a:r>
                        <a:rPr lang="en-AU" sz="2100" dirty="0" smtClean="0">
                          <a:effectLst/>
                          <a:latin typeface="+mn-lt"/>
                        </a:rPr>
                        <a:t>1.18 (0.13,2.23)*</a:t>
                      </a:r>
                      <a:endParaRPr lang="en-AU" sz="2100" dirty="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b"/>
                </a:tc>
                <a:tc>
                  <a:txBody>
                    <a:bodyPr/>
                    <a:lstStyle/>
                    <a:p>
                      <a:pPr algn="ctr">
                        <a:lnSpc>
                          <a:spcPct val="200000"/>
                        </a:lnSpc>
                        <a:spcAft>
                          <a:spcPts val="0"/>
                        </a:spcAft>
                      </a:pPr>
                      <a:r>
                        <a:rPr lang="en-AU" sz="2100" dirty="0">
                          <a:effectLst/>
                          <a:latin typeface="+mn-lt"/>
                        </a:rPr>
                        <a:t>0.40 (0.15, 0.64</a:t>
                      </a:r>
                      <a:r>
                        <a:rPr lang="en-AU" sz="2100" dirty="0" smtClean="0">
                          <a:effectLst/>
                          <a:latin typeface="+mn-lt"/>
                        </a:rPr>
                        <a:t>)*</a:t>
                      </a:r>
                      <a:endParaRPr lang="en-AU" sz="2100" dirty="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b"/>
                </a:tc>
                <a:extLst>
                  <a:ext uri="{0D108BD9-81ED-4DB2-BD59-A6C34878D82A}">
                    <a16:rowId xmlns:a16="http://schemas.microsoft.com/office/drawing/2014/main" val="3220683013"/>
                  </a:ext>
                </a:extLst>
              </a:tr>
              <a:tr h="640080">
                <a:tc>
                  <a:txBody>
                    <a:bodyPr/>
                    <a:lstStyle/>
                    <a:p>
                      <a:pPr>
                        <a:lnSpc>
                          <a:spcPct val="200000"/>
                        </a:lnSpc>
                        <a:spcAft>
                          <a:spcPts val="0"/>
                        </a:spcAft>
                      </a:pPr>
                      <a:r>
                        <a:rPr lang="en-AU" sz="1500" dirty="0" smtClean="0">
                          <a:solidFill>
                            <a:schemeClr val="bg1"/>
                          </a:solidFill>
                          <a:effectLst/>
                          <a:latin typeface="+mn-lt"/>
                          <a:ea typeface="Times New Roman" panose="02020603050405020304" pitchFamily="18" charset="0"/>
                          <a:cs typeface="Calibri" panose="020F0502020204030204" pitchFamily="34" charset="0"/>
                        </a:rPr>
                        <a:t>NO</a:t>
                      </a:r>
                      <a:r>
                        <a:rPr lang="en-AU" sz="1500" baseline="-25000" dirty="0" smtClean="0">
                          <a:solidFill>
                            <a:schemeClr val="bg1"/>
                          </a:solidFill>
                          <a:effectLst/>
                          <a:latin typeface="+mn-lt"/>
                          <a:ea typeface="Times New Roman" panose="02020603050405020304" pitchFamily="18" charset="0"/>
                          <a:cs typeface="Calibri" panose="020F0502020204030204" pitchFamily="34" charset="0"/>
                        </a:rPr>
                        <a:t>x</a:t>
                      </a:r>
                      <a:endParaRPr lang="en-AU" sz="1500" baseline="-25000" dirty="0">
                        <a:solidFill>
                          <a:schemeClr val="bg1"/>
                        </a:solidFill>
                        <a:effectLst/>
                        <a:latin typeface="+mn-lt"/>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200000"/>
                        </a:lnSpc>
                        <a:spcAft>
                          <a:spcPts val="0"/>
                        </a:spcAft>
                      </a:pPr>
                      <a:r>
                        <a:rPr lang="en-AU" sz="2100" dirty="0" smtClean="0">
                          <a:solidFill>
                            <a:srgbClr val="000000"/>
                          </a:solidFill>
                          <a:effectLst/>
                          <a:latin typeface="+mn-lt"/>
                          <a:ea typeface="Times New Roman" panose="02020603050405020304" pitchFamily="18" charset="0"/>
                          <a:cs typeface="Calibri" panose="020F0502020204030204" pitchFamily="34" charset="0"/>
                        </a:rPr>
                        <a:t>0.38 (-0.02, 0.79)</a:t>
                      </a:r>
                      <a:endParaRPr lang="en-AU" sz="2100" dirty="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b"/>
                </a:tc>
                <a:tc>
                  <a:txBody>
                    <a:bodyPr/>
                    <a:lstStyle/>
                    <a:p>
                      <a:pPr algn="ctr">
                        <a:lnSpc>
                          <a:spcPct val="200000"/>
                        </a:lnSpc>
                        <a:spcAft>
                          <a:spcPts val="0"/>
                        </a:spcAft>
                      </a:pPr>
                      <a:r>
                        <a:rPr lang="en-AU" sz="2100" dirty="0" smtClean="0">
                          <a:solidFill>
                            <a:srgbClr val="000000"/>
                          </a:solidFill>
                          <a:effectLst/>
                          <a:latin typeface="+mn-lt"/>
                          <a:ea typeface="Times New Roman" panose="02020603050405020304" pitchFamily="18" charset="0"/>
                          <a:cs typeface="Calibri" panose="020F0502020204030204" pitchFamily="34" charset="0"/>
                        </a:rPr>
                        <a:t>0.09 (-0.01, 1.19)</a:t>
                      </a:r>
                      <a:endParaRPr lang="en-AU" sz="2100" dirty="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b"/>
                </a:tc>
                <a:extLst>
                  <a:ext uri="{0D108BD9-81ED-4DB2-BD59-A6C34878D82A}">
                    <a16:rowId xmlns:a16="http://schemas.microsoft.com/office/drawing/2014/main" val="242464915"/>
                  </a:ext>
                </a:extLst>
              </a:tr>
              <a:tr h="640080">
                <a:tc>
                  <a:txBody>
                    <a:bodyPr/>
                    <a:lstStyle/>
                    <a:p>
                      <a:pPr>
                        <a:lnSpc>
                          <a:spcPct val="200000"/>
                        </a:lnSpc>
                        <a:spcAft>
                          <a:spcPts val="0"/>
                        </a:spcAft>
                      </a:pPr>
                      <a:r>
                        <a:rPr lang="en-AU" sz="1500" dirty="0" smtClean="0">
                          <a:solidFill>
                            <a:schemeClr val="bg1"/>
                          </a:solidFill>
                          <a:effectLst/>
                          <a:latin typeface="+mn-lt"/>
                          <a:ea typeface="Times New Roman" panose="02020603050405020304" pitchFamily="18" charset="0"/>
                          <a:cs typeface="Calibri" panose="020F0502020204030204" pitchFamily="34" charset="0"/>
                        </a:rPr>
                        <a:t>Particle number</a:t>
                      </a:r>
                      <a:endParaRPr lang="en-AU" sz="1500" dirty="0">
                        <a:solidFill>
                          <a:schemeClr val="bg1"/>
                        </a:solidFill>
                        <a:effectLst/>
                        <a:latin typeface="+mn-lt"/>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200000"/>
                        </a:lnSpc>
                      </a:pPr>
                      <a:r>
                        <a:rPr lang="en-AU" sz="2100" dirty="0" smtClean="0">
                          <a:effectLst/>
                          <a:latin typeface="+mn-lt"/>
                          <a:cs typeface="Times New Roman" panose="02020603050405020304" pitchFamily="18" charset="0"/>
                        </a:rPr>
                        <a:t>0.56 (-0.12, 1.23)</a:t>
                      </a:r>
                      <a:endParaRPr lang="en-AU" sz="2100" dirty="0">
                        <a:effectLst/>
                        <a:latin typeface="+mn-lt"/>
                        <a:cs typeface="Times New Roman" panose="02020603050405020304" pitchFamily="18" charset="0"/>
                      </a:endParaRPr>
                    </a:p>
                  </a:txBody>
                  <a:tcPr marL="51435" marR="51435" marT="0" marB="0" anchor="b"/>
                </a:tc>
                <a:tc>
                  <a:txBody>
                    <a:bodyPr/>
                    <a:lstStyle/>
                    <a:p>
                      <a:pPr algn="ctr">
                        <a:lnSpc>
                          <a:spcPct val="200000"/>
                        </a:lnSpc>
                      </a:pPr>
                      <a:r>
                        <a:rPr lang="en-AU" sz="2100" dirty="0" smtClean="0">
                          <a:effectLst/>
                          <a:latin typeface="+mn-lt"/>
                          <a:cs typeface="Times New Roman" panose="02020603050405020304" pitchFamily="18" charset="0"/>
                        </a:rPr>
                        <a:t>0.18 (0.01, 0.34)*</a:t>
                      </a:r>
                      <a:endParaRPr lang="en-AU" sz="2100" dirty="0">
                        <a:effectLst/>
                        <a:latin typeface="+mn-lt"/>
                        <a:cs typeface="Times New Roman" panose="02020603050405020304" pitchFamily="18" charset="0"/>
                      </a:endParaRPr>
                    </a:p>
                  </a:txBody>
                  <a:tcPr marL="51435" marR="51435" marT="0" marB="0" anchor="b"/>
                </a:tc>
                <a:extLst>
                  <a:ext uri="{0D108BD9-81ED-4DB2-BD59-A6C34878D82A}">
                    <a16:rowId xmlns:a16="http://schemas.microsoft.com/office/drawing/2014/main" val="3856321964"/>
                  </a:ext>
                </a:extLst>
              </a:tr>
              <a:tr h="640080">
                <a:tc>
                  <a:txBody>
                    <a:bodyPr/>
                    <a:lstStyle/>
                    <a:p>
                      <a:pPr>
                        <a:lnSpc>
                          <a:spcPct val="200000"/>
                        </a:lnSpc>
                        <a:spcAft>
                          <a:spcPts val="0"/>
                        </a:spcAft>
                      </a:pPr>
                      <a:r>
                        <a:rPr lang="en-AU" sz="1500" dirty="0" smtClean="0">
                          <a:solidFill>
                            <a:schemeClr val="bg1"/>
                          </a:solidFill>
                          <a:effectLst/>
                          <a:latin typeface="+mn-lt"/>
                          <a:ea typeface="Times New Roman" panose="02020603050405020304" pitchFamily="18" charset="0"/>
                          <a:cs typeface="Calibri" panose="020F0502020204030204" pitchFamily="34" charset="0"/>
                        </a:rPr>
                        <a:t>Particle</a:t>
                      </a:r>
                      <a:r>
                        <a:rPr lang="en-AU" sz="1500" baseline="0" dirty="0" smtClean="0">
                          <a:solidFill>
                            <a:schemeClr val="bg1"/>
                          </a:solidFill>
                          <a:effectLst/>
                          <a:latin typeface="+mn-lt"/>
                          <a:ea typeface="Times New Roman" panose="02020603050405020304" pitchFamily="18" charset="0"/>
                          <a:cs typeface="Calibri" panose="020F0502020204030204" pitchFamily="34" charset="0"/>
                        </a:rPr>
                        <a:t> size</a:t>
                      </a:r>
                      <a:endParaRPr lang="en-AU" sz="1500" dirty="0">
                        <a:solidFill>
                          <a:schemeClr val="bg1"/>
                        </a:solidFill>
                        <a:effectLst/>
                        <a:latin typeface="+mn-lt"/>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200000"/>
                        </a:lnSpc>
                        <a:spcAft>
                          <a:spcPts val="0"/>
                        </a:spcAft>
                      </a:pPr>
                      <a:r>
                        <a:rPr lang="en-AU" sz="2100" dirty="0" smtClean="0">
                          <a:solidFill>
                            <a:srgbClr val="000000"/>
                          </a:solidFill>
                          <a:effectLst/>
                          <a:latin typeface="+mn-lt"/>
                          <a:ea typeface="Times New Roman" panose="02020603050405020304" pitchFamily="18" charset="0"/>
                          <a:cs typeface="Calibri" panose="020F0502020204030204" pitchFamily="34" charset="0"/>
                        </a:rPr>
                        <a:t>1.50 (-1.32, 4.32)</a:t>
                      </a:r>
                      <a:endParaRPr lang="en-AU" sz="2100" dirty="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b"/>
                </a:tc>
                <a:tc>
                  <a:txBody>
                    <a:bodyPr/>
                    <a:lstStyle/>
                    <a:p>
                      <a:pPr algn="ctr">
                        <a:lnSpc>
                          <a:spcPct val="200000"/>
                        </a:lnSpc>
                        <a:spcAft>
                          <a:spcPts val="0"/>
                        </a:spcAft>
                      </a:pPr>
                      <a:r>
                        <a:rPr lang="en-AU" sz="2100" dirty="0" smtClean="0">
                          <a:solidFill>
                            <a:srgbClr val="000000"/>
                          </a:solidFill>
                          <a:effectLst/>
                          <a:latin typeface="+mn-lt"/>
                          <a:ea typeface="Times New Roman" panose="02020603050405020304" pitchFamily="18" charset="0"/>
                          <a:cs typeface="Calibri" panose="020F0502020204030204" pitchFamily="34" charset="0"/>
                        </a:rPr>
                        <a:t>-0.29 (-0.99, 0.41)</a:t>
                      </a:r>
                      <a:endParaRPr lang="en-AU" sz="2100" dirty="0">
                        <a:solidFill>
                          <a:srgbClr val="000000"/>
                        </a:solidFill>
                        <a:effectLst/>
                        <a:latin typeface="+mn-lt"/>
                        <a:ea typeface="Times New Roman" panose="02020603050405020304" pitchFamily="18" charset="0"/>
                        <a:cs typeface="Calibri" panose="020F0502020204030204" pitchFamily="34" charset="0"/>
                      </a:endParaRPr>
                    </a:p>
                  </a:txBody>
                  <a:tcPr marL="51435" marR="51435" marT="0" marB="0" anchor="b"/>
                </a:tc>
                <a:extLst>
                  <a:ext uri="{0D108BD9-81ED-4DB2-BD59-A6C34878D82A}">
                    <a16:rowId xmlns:a16="http://schemas.microsoft.com/office/drawing/2014/main" val="3533419909"/>
                  </a:ext>
                </a:extLst>
              </a:tr>
            </a:tbl>
          </a:graphicData>
        </a:graphic>
      </p:graphicFrame>
      <p:sp>
        <p:nvSpPr>
          <p:cNvPr id="5" name="TextBox 4"/>
          <p:cNvSpPr txBox="1"/>
          <p:nvPr/>
        </p:nvSpPr>
        <p:spPr>
          <a:xfrm>
            <a:off x="409904" y="5516002"/>
            <a:ext cx="8071944" cy="50783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AU" sz="1350" b="0" i="0" u="none" strike="noStrike" kern="1200" cap="none" spc="0" normalizeH="0" baseline="0" noProof="0" dirty="0">
                <a:ln>
                  <a:noFill/>
                </a:ln>
                <a:solidFill>
                  <a:prstClr val="black"/>
                </a:solidFill>
                <a:effectLst/>
                <a:uLnTx/>
                <a:uFillTx/>
                <a:latin typeface="Calibri" panose="020F0502020204030204"/>
                <a:ea typeface="ＭＳ Ｐゴシック" pitchFamily="-124" charset="-128"/>
                <a:cs typeface="+mn-cs"/>
              </a:rPr>
              <a:t>@adjusted for age, sex, smoking status, body mass index, years in mining and shift on swing</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AU" sz="1350" b="0" i="0" u="none" strike="noStrike" kern="1200" cap="none" spc="0" normalizeH="0" baseline="0" noProof="0" dirty="0">
                <a:ln>
                  <a:noFill/>
                </a:ln>
                <a:solidFill>
                  <a:prstClr val="black"/>
                </a:solidFill>
                <a:effectLst/>
                <a:uLnTx/>
                <a:uFillTx/>
                <a:latin typeface="Calibri" panose="020F0502020204030204"/>
                <a:ea typeface="ＭＳ Ｐゴシック" pitchFamily="-124" charset="-128"/>
                <a:cs typeface="+mn-cs"/>
              </a:rPr>
              <a:t>~log10 transformed *p-value &lt;0.05</a:t>
            </a:r>
          </a:p>
        </p:txBody>
      </p:sp>
    </p:spTree>
    <p:extLst>
      <p:ext uri="{BB962C8B-B14F-4D97-AF65-F5344CB8AC3E}">
        <p14:creationId xmlns:p14="http://schemas.microsoft.com/office/powerpoint/2010/main" val="37495367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MIRS-PowerPoint-Template-June-2017_FINAL-16_9-1.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9144000" cy="1442258"/>
          </a:xfrm>
          <a:prstGeom prst="rect">
            <a:avLst/>
          </a:prstGeom>
        </p:spPr>
      </p:pic>
      <p:pic>
        <p:nvPicPr>
          <p:cNvPr id="9" name="Picture 8" descr="DMIRS-PowerPoint-Template-June-2017_FINAL-16_9-4.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153863"/>
            <a:ext cx="9144000" cy="719328"/>
          </a:xfrm>
          <a:prstGeom prst="rect">
            <a:avLst/>
          </a:prstGeom>
        </p:spPr>
      </p:pic>
      <p:sp>
        <p:nvSpPr>
          <p:cNvPr id="6" name="Rectangle 7">
            <a:extLst>
              <a:ext uri="{FF2B5EF4-FFF2-40B4-BE49-F238E27FC236}">
                <a16:creationId xmlns:a16="http://schemas.microsoft.com/office/drawing/2014/main" id="{E62B09EE-4ACA-43DA-8F3D-386000159F43}"/>
              </a:ext>
            </a:extLst>
          </p:cNvPr>
          <p:cNvSpPr>
            <a:spLocks noGrp="1" noChangeArrowheads="1"/>
          </p:cNvSpPr>
          <p:nvPr/>
        </p:nvSpPr>
        <p:spPr bwMode="auto">
          <a:xfrm>
            <a:off x="4571999" y="2636912"/>
            <a:ext cx="4464497" cy="1944216"/>
          </a:xfrm>
          <a:prstGeom prst="rect">
            <a:avLst/>
          </a:prstGeom>
          <a:noFill/>
          <a:ln w="9525">
            <a:noFill/>
            <a:miter lim="800000"/>
            <a:headEnd/>
            <a:tailEnd/>
          </a:ln>
        </p:spPr>
        <p:txBody>
          <a:bodyPr anchor="ctr"/>
          <a:lstStyle/>
          <a:p>
            <a:pPr algn="ctr" eaLnBrk="0" fontAlgn="base" hangingPunct="0">
              <a:spcBef>
                <a:spcPct val="0"/>
              </a:spcBef>
              <a:spcAft>
                <a:spcPct val="0"/>
              </a:spcAft>
            </a:pPr>
            <a:r>
              <a:rPr lang="en-US" sz="4400" dirty="0" smtClean="0">
                <a:solidFill>
                  <a:srgbClr val="A32816"/>
                </a:solidFill>
              </a:rPr>
              <a:t>2019 Nano diesel particulate matter (</a:t>
            </a:r>
            <a:r>
              <a:rPr lang="en-US" sz="4400" dirty="0" err="1" smtClean="0">
                <a:solidFill>
                  <a:srgbClr val="A32816"/>
                </a:solidFill>
              </a:rPr>
              <a:t>nDPM</a:t>
            </a:r>
            <a:r>
              <a:rPr lang="en-US" sz="4400" dirty="0" smtClean="0">
                <a:solidFill>
                  <a:srgbClr val="A32816"/>
                </a:solidFill>
              </a:rPr>
              <a:t>) Forum</a:t>
            </a:r>
            <a:endParaRPr lang="en-US" sz="4400" dirty="0">
              <a:solidFill>
                <a:srgbClr val="A32816"/>
              </a:solidFill>
            </a:endParaRPr>
          </a:p>
          <a:p>
            <a:pPr algn="ctr" eaLnBrk="0" fontAlgn="base" hangingPunct="0">
              <a:spcBef>
                <a:spcPct val="0"/>
              </a:spcBef>
              <a:spcAft>
                <a:spcPct val="0"/>
              </a:spcAft>
            </a:pPr>
            <a:endParaRPr lang="en-US" sz="1000" dirty="0">
              <a:solidFill>
                <a:prstClr val="black"/>
              </a:solidFill>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584" y="1700808"/>
            <a:ext cx="3501008" cy="3501008"/>
          </a:xfrm>
          <a:prstGeom prst="rect">
            <a:avLst/>
          </a:prstGeom>
        </p:spPr>
      </p:pic>
    </p:spTree>
    <p:extLst>
      <p:ext uri="{BB962C8B-B14F-4D97-AF65-F5344CB8AC3E}">
        <p14:creationId xmlns:p14="http://schemas.microsoft.com/office/powerpoint/2010/main" val="7455454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364" y="840874"/>
            <a:ext cx="7886700" cy="994172"/>
          </a:xfrm>
        </p:spPr>
        <p:txBody>
          <a:bodyPr>
            <a:normAutofit/>
          </a:bodyPr>
          <a:lstStyle/>
          <a:p>
            <a:r>
              <a:rPr lang="en-AU" dirty="0" smtClean="0"/>
              <a:t>Results: DNA Methylation</a:t>
            </a:r>
            <a:endParaRPr lang="en-AU" dirty="0"/>
          </a:p>
        </p:txBody>
      </p:sp>
      <p:sp>
        <p:nvSpPr>
          <p:cNvPr id="3" name="Content Placeholder 2"/>
          <p:cNvSpPr>
            <a:spLocks noGrp="1"/>
          </p:cNvSpPr>
          <p:nvPr>
            <p:ph idx="1"/>
          </p:nvPr>
        </p:nvSpPr>
        <p:spPr>
          <a:xfrm>
            <a:off x="223391" y="1712302"/>
            <a:ext cx="8635288" cy="4120865"/>
          </a:xfrm>
        </p:spPr>
        <p:txBody>
          <a:bodyPr>
            <a:normAutofit fontScale="92500" lnSpcReduction="20000"/>
          </a:bodyPr>
          <a:lstStyle/>
          <a:p>
            <a:r>
              <a:rPr lang="en-AU" dirty="0" smtClean="0"/>
              <a:t>Identified 41 differentially methylated sites in seven phenotypes after correction for multiple testing using a conservative </a:t>
            </a:r>
            <a:r>
              <a:rPr lang="en-AU" dirty="0" err="1" smtClean="0"/>
              <a:t>Bonferoni</a:t>
            </a:r>
            <a:r>
              <a:rPr lang="en-AU" dirty="0" smtClean="0"/>
              <a:t> correction (p&lt;5.88E-9)</a:t>
            </a:r>
          </a:p>
          <a:p>
            <a:pPr lvl="1"/>
            <a:r>
              <a:rPr lang="en-AU" dirty="0" smtClean="0"/>
              <a:t>Above/Below Ground, n=3 sites</a:t>
            </a:r>
          </a:p>
          <a:p>
            <a:pPr lvl="1"/>
            <a:r>
              <a:rPr lang="en-AU" dirty="0" smtClean="0"/>
              <a:t>Years in Mining, n=6 sites</a:t>
            </a:r>
          </a:p>
          <a:p>
            <a:pPr lvl="1"/>
            <a:r>
              <a:rPr lang="en-AU" dirty="0" err="1" smtClean="0"/>
              <a:t>Shiftwork</a:t>
            </a:r>
            <a:r>
              <a:rPr lang="en-AU" dirty="0" smtClean="0"/>
              <a:t>, n=8 sites</a:t>
            </a:r>
          </a:p>
          <a:p>
            <a:pPr lvl="1"/>
            <a:r>
              <a:rPr lang="en-AU" dirty="0" smtClean="0"/>
              <a:t>Particle Count, n=4 sites</a:t>
            </a:r>
          </a:p>
          <a:p>
            <a:pPr lvl="1"/>
            <a:r>
              <a:rPr lang="en-AU" dirty="0" smtClean="0"/>
              <a:t>DPM, n=4 sites</a:t>
            </a:r>
          </a:p>
          <a:p>
            <a:pPr lvl="1"/>
            <a:r>
              <a:rPr lang="en-AU" dirty="0" smtClean="0"/>
              <a:t>Particle Size, n=13 sites</a:t>
            </a:r>
          </a:p>
          <a:p>
            <a:pPr lvl="1"/>
            <a:r>
              <a:rPr lang="en-AU" dirty="0" smtClean="0"/>
              <a:t>Total VOCs, n=3 sites</a:t>
            </a:r>
          </a:p>
          <a:p>
            <a:r>
              <a:rPr lang="en-AU" dirty="0" smtClean="0"/>
              <a:t>29 sites were in known gene regions and 12 were intergenic</a:t>
            </a:r>
            <a:endParaRPr lang="en-AU" dirty="0"/>
          </a:p>
          <a:p>
            <a:pPr lvl="1"/>
            <a:r>
              <a:rPr lang="en-AU" dirty="0" smtClean="0"/>
              <a:t>There was no overlap for genes across these seven phenotypes.</a:t>
            </a:r>
          </a:p>
          <a:p>
            <a:pPr lvl="1"/>
            <a:r>
              <a:rPr lang="en-AU" dirty="0" smtClean="0"/>
              <a:t>Twelve of these 29 genes were associated with known chronic diseases including cancer (3 genes, cardiovascular disease (3 genes), and epilepsy (2 genes)</a:t>
            </a:r>
          </a:p>
          <a:p>
            <a:r>
              <a:rPr lang="en-AU" dirty="0" smtClean="0"/>
              <a:t>Of particular interest is the site, cg19228537, in the gene </a:t>
            </a:r>
            <a:r>
              <a:rPr lang="en-AU" i="1" dirty="0" smtClean="0"/>
              <a:t>ATG10</a:t>
            </a:r>
            <a:r>
              <a:rPr lang="en-AU" dirty="0" smtClean="0"/>
              <a:t> that is associated with </a:t>
            </a:r>
            <a:r>
              <a:rPr lang="en-AU" dirty="0" err="1" smtClean="0"/>
              <a:t>anthracosis</a:t>
            </a:r>
            <a:r>
              <a:rPr lang="en-AU" dirty="0" smtClean="0"/>
              <a:t> and particle size.</a:t>
            </a:r>
          </a:p>
          <a:p>
            <a:pPr lvl="1"/>
            <a:r>
              <a:rPr lang="en-US" dirty="0" smtClean="0"/>
              <a:t>Milder form of </a:t>
            </a:r>
            <a:r>
              <a:rPr lang="en-US" dirty="0"/>
              <a:t>interstitial lung diseases caused by the inhalation of certain dusts and the lung tissue’s reaction to the dust.</a:t>
            </a:r>
            <a:endParaRPr lang="en-AU" i="1" dirty="0" smtClean="0"/>
          </a:p>
          <a:p>
            <a:pPr lvl="1"/>
            <a:endParaRPr lang="en-AU" dirty="0" smtClean="0"/>
          </a:p>
          <a:p>
            <a:pPr lvl="1"/>
            <a:endParaRPr lang="en-AU" dirty="0" smtClean="0"/>
          </a:p>
          <a:p>
            <a:pPr lvl="1"/>
            <a:endParaRPr lang="en-AU" dirty="0" smtClean="0"/>
          </a:p>
          <a:p>
            <a:pPr lvl="1"/>
            <a:endParaRPr lang="en-AU" dirty="0" smtClean="0"/>
          </a:p>
        </p:txBody>
      </p:sp>
    </p:spTree>
    <p:extLst>
      <p:ext uri="{BB962C8B-B14F-4D97-AF65-F5344CB8AC3E}">
        <p14:creationId xmlns:p14="http://schemas.microsoft.com/office/powerpoint/2010/main" val="9679019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469" y="857251"/>
            <a:ext cx="7886700" cy="994172"/>
          </a:xfrm>
        </p:spPr>
        <p:txBody>
          <a:bodyPr>
            <a:normAutofit/>
          </a:bodyPr>
          <a:lstStyle/>
          <a:p>
            <a:r>
              <a:rPr lang="en-AU" dirty="0" smtClean="0"/>
              <a:t>Results: Differentially Methylated Regions</a:t>
            </a:r>
            <a:endParaRPr lang="en-AU" dirty="0"/>
          </a:p>
        </p:txBody>
      </p:sp>
      <p:sp>
        <p:nvSpPr>
          <p:cNvPr id="3" name="Content Placeholder 2"/>
          <p:cNvSpPr>
            <a:spLocks noGrp="1"/>
          </p:cNvSpPr>
          <p:nvPr>
            <p:ph idx="1"/>
          </p:nvPr>
        </p:nvSpPr>
        <p:spPr>
          <a:xfrm>
            <a:off x="666750" y="1982391"/>
            <a:ext cx="7886700" cy="3618309"/>
          </a:xfrm>
        </p:spPr>
        <p:txBody>
          <a:bodyPr/>
          <a:lstStyle/>
          <a:p>
            <a:r>
              <a:rPr lang="en-AU" dirty="0" smtClean="0"/>
              <a:t>Search for genomic regions enriched for epigenetic signal</a:t>
            </a:r>
          </a:p>
          <a:p>
            <a:r>
              <a:rPr lang="en-AU" dirty="0" smtClean="0"/>
              <a:t>12 Differentially methylated regions were identified as significant after correction for multiple testing.</a:t>
            </a:r>
          </a:p>
          <a:p>
            <a:pPr lvl="1"/>
            <a:r>
              <a:rPr lang="en-AU" dirty="0" smtClean="0"/>
              <a:t>6 of these regions were associated </a:t>
            </a:r>
            <a:r>
              <a:rPr lang="en-AU" dirty="0"/>
              <a:t>with Above/Below </a:t>
            </a:r>
            <a:r>
              <a:rPr lang="en-AU" dirty="0" smtClean="0"/>
              <a:t>Ground group</a:t>
            </a:r>
          </a:p>
          <a:p>
            <a:pPr lvl="1"/>
            <a:r>
              <a:rPr lang="en-AU" dirty="0" smtClean="0"/>
              <a:t>3 regions were associated with </a:t>
            </a:r>
            <a:r>
              <a:rPr lang="en-AU" dirty="0" err="1" smtClean="0"/>
              <a:t>shiftwork</a:t>
            </a:r>
            <a:endParaRPr lang="en-AU" dirty="0" smtClean="0"/>
          </a:p>
          <a:p>
            <a:pPr lvl="1"/>
            <a:r>
              <a:rPr lang="en-AU" dirty="0" smtClean="0"/>
              <a:t>2 regions with total VOCs</a:t>
            </a:r>
          </a:p>
          <a:p>
            <a:pPr lvl="1"/>
            <a:r>
              <a:rPr lang="en-AU" dirty="0" smtClean="0"/>
              <a:t>1 region with particle size</a:t>
            </a:r>
          </a:p>
          <a:p>
            <a:r>
              <a:rPr lang="en-AU" dirty="0" smtClean="0"/>
              <a:t>7 of these regions were in or spanned genes</a:t>
            </a:r>
          </a:p>
          <a:p>
            <a:r>
              <a:rPr lang="en-AU" dirty="0" smtClean="0"/>
              <a:t>4 of these gene regions have been previously implicated in cancer and 2 are involved in immune function </a:t>
            </a:r>
            <a:endParaRPr lang="en-AU" dirty="0"/>
          </a:p>
        </p:txBody>
      </p:sp>
    </p:spTree>
    <p:extLst>
      <p:ext uri="{BB962C8B-B14F-4D97-AF65-F5344CB8AC3E}">
        <p14:creationId xmlns:p14="http://schemas.microsoft.com/office/powerpoint/2010/main" val="35614746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088357"/>
            <a:ext cx="7886700" cy="3263504"/>
          </a:xfrm>
        </p:spPr>
        <p:txBody>
          <a:bodyPr/>
          <a:lstStyle/>
          <a:p>
            <a:r>
              <a:rPr lang="en-AU" dirty="0" smtClean="0"/>
              <a:t>Search for biological or molecular functions that are associated with specific phenotypes</a:t>
            </a:r>
          </a:p>
          <a:p>
            <a:r>
              <a:rPr lang="en-AU" dirty="0" smtClean="0"/>
              <a:t>Among the 8 phenotypes only NOx had any gene ontologies associated with it after adjusting for multiple testing with a false discovery rate &lt;0.05. </a:t>
            </a:r>
          </a:p>
          <a:p>
            <a:r>
              <a:rPr lang="en-AU" dirty="0" smtClean="0"/>
              <a:t>These included 19 gene ontology biological pathways associated with molecular function and 24 with biological processes.</a:t>
            </a:r>
          </a:p>
          <a:p>
            <a:r>
              <a:rPr lang="en-AU" dirty="0" smtClean="0"/>
              <a:t>The top pathway associated with NOx was “transcriptional activator activity” with a false discovery rate p-value=0.000013</a:t>
            </a:r>
            <a:endParaRPr lang="en-AU" dirty="0"/>
          </a:p>
        </p:txBody>
      </p:sp>
      <p:sp>
        <p:nvSpPr>
          <p:cNvPr id="4" name="Title 1"/>
          <p:cNvSpPr>
            <a:spLocks noGrp="1"/>
          </p:cNvSpPr>
          <p:nvPr>
            <p:ph type="title"/>
          </p:nvPr>
        </p:nvSpPr>
        <p:spPr>
          <a:xfrm>
            <a:off x="628650" y="857251"/>
            <a:ext cx="7886700" cy="994172"/>
          </a:xfrm>
        </p:spPr>
        <p:txBody>
          <a:bodyPr>
            <a:normAutofit/>
          </a:bodyPr>
          <a:lstStyle/>
          <a:p>
            <a:r>
              <a:rPr lang="en-AU" dirty="0" smtClean="0"/>
              <a:t>Results: Gene Set Enrichment Analysis</a:t>
            </a:r>
            <a:endParaRPr lang="en-AU" dirty="0"/>
          </a:p>
        </p:txBody>
      </p:sp>
    </p:spTree>
    <p:extLst>
      <p:ext uri="{BB962C8B-B14F-4D97-AF65-F5344CB8AC3E}">
        <p14:creationId xmlns:p14="http://schemas.microsoft.com/office/powerpoint/2010/main" val="16648357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50246"/>
            <a:ext cx="7886700" cy="994172"/>
          </a:xfrm>
        </p:spPr>
        <p:txBody>
          <a:bodyPr/>
          <a:lstStyle/>
          <a:p>
            <a:r>
              <a:rPr lang="en-AU" dirty="0" smtClean="0"/>
              <a:t>Discussion - summary of main findings</a:t>
            </a:r>
            <a:endParaRPr lang="en-AU" dirty="0"/>
          </a:p>
        </p:txBody>
      </p:sp>
      <p:sp>
        <p:nvSpPr>
          <p:cNvPr id="3" name="Content Placeholder 2"/>
          <p:cNvSpPr>
            <a:spLocks noGrp="1"/>
          </p:cNvSpPr>
          <p:nvPr>
            <p:ph idx="1"/>
          </p:nvPr>
        </p:nvSpPr>
        <p:spPr>
          <a:xfrm>
            <a:off x="378373" y="1574581"/>
            <a:ext cx="8136977" cy="4190180"/>
          </a:xfrm>
        </p:spPr>
        <p:txBody>
          <a:bodyPr>
            <a:normAutofit lnSpcReduction="10000"/>
          </a:bodyPr>
          <a:lstStyle/>
          <a:p>
            <a:r>
              <a:rPr lang="en-AU" dirty="0" smtClean="0"/>
              <a:t>Levels of exposure to diesel engine exhaust similar or lower than that reported in the literature</a:t>
            </a:r>
          </a:p>
          <a:p>
            <a:r>
              <a:rPr lang="en-AU" dirty="0" smtClean="0"/>
              <a:t>Underground miners had greater declines in lung function across the shift than above ground miners</a:t>
            </a:r>
          </a:p>
          <a:p>
            <a:r>
              <a:rPr lang="en-AU" dirty="0" smtClean="0"/>
              <a:t>Declines in lung function related to exposure to  DPM, specifically NO</a:t>
            </a:r>
            <a:r>
              <a:rPr lang="en-AU" baseline="-25000" dirty="0" smtClean="0"/>
              <a:t>x</a:t>
            </a:r>
            <a:r>
              <a:rPr lang="en-AU" dirty="0" smtClean="0"/>
              <a:t> and particle number</a:t>
            </a:r>
          </a:p>
          <a:p>
            <a:r>
              <a:rPr lang="en-AU" dirty="0" smtClean="0"/>
              <a:t>Pre- and post-shift levels of 1-AP and post-shift level of 1-OHP higher in underground than above ground miners</a:t>
            </a:r>
          </a:p>
          <a:p>
            <a:r>
              <a:rPr lang="en-AU" dirty="0" smtClean="0"/>
              <a:t>Levels of both urinary biomarkers increased in underground miners across the shift</a:t>
            </a:r>
          </a:p>
          <a:p>
            <a:r>
              <a:rPr lang="en-AU" dirty="0" smtClean="0"/>
              <a:t>Increase in 1-AP across the shift was associated with exposure to VOCs</a:t>
            </a:r>
          </a:p>
          <a:p>
            <a:endParaRPr lang="en-AU" dirty="0"/>
          </a:p>
          <a:p>
            <a:r>
              <a:rPr lang="en-AU" dirty="0" smtClean="0"/>
              <a:t>High number of smokers and overweight/obese</a:t>
            </a:r>
            <a:endParaRPr lang="en-AU" dirty="0"/>
          </a:p>
        </p:txBody>
      </p:sp>
    </p:spTree>
    <p:extLst>
      <p:ext uri="{BB962C8B-B14F-4D97-AF65-F5344CB8AC3E}">
        <p14:creationId xmlns:p14="http://schemas.microsoft.com/office/powerpoint/2010/main" val="35602122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97543"/>
            <a:ext cx="7886700" cy="994172"/>
          </a:xfrm>
        </p:spPr>
        <p:txBody>
          <a:bodyPr/>
          <a:lstStyle/>
          <a:p>
            <a:r>
              <a:rPr lang="en-AU" dirty="0" smtClean="0"/>
              <a:t>Lung function declines across the shift</a:t>
            </a:r>
            <a:endParaRPr lang="en-AU" dirty="0"/>
          </a:p>
        </p:txBody>
      </p:sp>
      <p:sp>
        <p:nvSpPr>
          <p:cNvPr id="3" name="Content Placeholder 2"/>
          <p:cNvSpPr>
            <a:spLocks noGrp="1"/>
          </p:cNvSpPr>
          <p:nvPr>
            <p:ph idx="1"/>
          </p:nvPr>
        </p:nvSpPr>
        <p:spPr>
          <a:xfrm>
            <a:off x="628650" y="1824447"/>
            <a:ext cx="7886700" cy="3841285"/>
          </a:xfrm>
        </p:spPr>
        <p:txBody>
          <a:bodyPr>
            <a:normAutofit/>
          </a:bodyPr>
          <a:lstStyle/>
          <a:p>
            <a:r>
              <a:rPr lang="en-AU" dirty="0" smtClean="0"/>
              <a:t>70 ml (-2.51%) decrease in FEV1 across the shift –falls within the normal range of variation of repeat tests (150ml) </a:t>
            </a:r>
          </a:p>
          <a:p>
            <a:r>
              <a:rPr lang="en-AU" dirty="0" smtClean="0"/>
              <a:t>However lung function decline was significantly greater in underground workers (who had higher exposures) AND</a:t>
            </a:r>
          </a:p>
          <a:p>
            <a:r>
              <a:rPr lang="en-AU" dirty="0" smtClean="0">
                <a:solidFill>
                  <a:srgbClr val="000000"/>
                </a:solidFill>
                <a:ea typeface="Times New Roman" panose="02020603050405020304" pitchFamily="18" charset="0"/>
                <a:cs typeface="Calibri" panose="020F0502020204030204" pitchFamily="34" charset="0"/>
              </a:rPr>
              <a:t>Declines observed after those with a respiratory disorder removed from the analysis – which further signals an association with exposure</a:t>
            </a:r>
          </a:p>
          <a:p>
            <a:r>
              <a:rPr lang="en-AU" dirty="0" smtClean="0"/>
              <a:t>Lung </a:t>
            </a:r>
            <a:r>
              <a:rPr lang="en-AU" dirty="0"/>
              <a:t>function decline significantly related to  increasing exposure to </a:t>
            </a:r>
            <a:r>
              <a:rPr lang="en-AU" dirty="0" smtClean="0"/>
              <a:t>EC, NO</a:t>
            </a:r>
            <a:r>
              <a:rPr lang="en-AU" baseline="-25000" dirty="0" smtClean="0"/>
              <a:t>x</a:t>
            </a:r>
            <a:r>
              <a:rPr lang="en-AU" dirty="0" smtClean="0"/>
              <a:t> </a:t>
            </a:r>
            <a:r>
              <a:rPr lang="en-AU" dirty="0"/>
              <a:t>and particle number (</a:t>
            </a:r>
            <a:r>
              <a:rPr lang="en-AU" dirty="0" err="1"/>
              <a:t>pt</a:t>
            </a:r>
            <a:r>
              <a:rPr lang="en-AU" dirty="0"/>
              <a:t>/</a:t>
            </a:r>
            <a:r>
              <a:rPr lang="en-AU" dirty="0" err="1"/>
              <a:t>ccm</a:t>
            </a:r>
            <a:r>
              <a:rPr lang="en-AU" dirty="0"/>
              <a:t>).</a:t>
            </a:r>
          </a:p>
          <a:p>
            <a:endParaRPr lang="en-AU" dirty="0">
              <a:solidFill>
                <a:srgbClr val="000000"/>
              </a:solidFill>
              <a:ea typeface="Times New Roman" panose="02020603050405020304" pitchFamily="18" charset="0"/>
              <a:cs typeface="Calibri" panose="020F0502020204030204" pitchFamily="34" charset="0"/>
            </a:endParaRPr>
          </a:p>
          <a:p>
            <a:endParaRPr lang="en-AU" dirty="0" smtClean="0"/>
          </a:p>
          <a:p>
            <a:endParaRPr lang="en-AU" dirty="0" smtClean="0"/>
          </a:p>
          <a:p>
            <a:endParaRPr lang="en-AU" dirty="0"/>
          </a:p>
        </p:txBody>
      </p:sp>
    </p:spTree>
    <p:extLst>
      <p:ext uri="{BB962C8B-B14F-4D97-AF65-F5344CB8AC3E}">
        <p14:creationId xmlns:p14="http://schemas.microsoft.com/office/powerpoint/2010/main" val="39226969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174" y="736957"/>
            <a:ext cx="7886700" cy="994172"/>
          </a:xfrm>
        </p:spPr>
        <p:txBody>
          <a:bodyPr>
            <a:normAutofit/>
          </a:bodyPr>
          <a:lstStyle/>
          <a:p>
            <a:r>
              <a:rPr lang="en-AU" dirty="0" smtClean="0"/>
              <a:t>Urinary biomarkers</a:t>
            </a:r>
            <a:endParaRPr lang="en-AU" dirty="0"/>
          </a:p>
        </p:txBody>
      </p:sp>
      <p:sp>
        <p:nvSpPr>
          <p:cNvPr id="3" name="Content Placeholder 2"/>
          <p:cNvSpPr>
            <a:spLocks noGrp="1"/>
          </p:cNvSpPr>
          <p:nvPr>
            <p:ph idx="1"/>
          </p:nvPr>
        </p:nvSpPr>
        <p:spPr>
          <a:xfrm>
            <a:off x="526174" y="1816565"/>
            <a:ext cx="7886700" cy="3263504"/>
          </a:xfrm>
        </p:spPr>
        <p:txBody>
          <a:bodyPr>
            <a:normAutofit fontScale="92500" lnSpcReduction="10000"/>
          </a:bodyPr>
          <a:lstStyle/>
          <a:p>
            <a:r>
              <a:rPr lang="en-AU" dirty="0" smtClean="0"/>
              <a:t>Levels of 1-AP and 1-OHP increased across the shift in underground miners and the increase was statistically significantly associated with exposure to VOCs. </a:t>
            </a:r>
            <a:endParaRPr lang="en-AU" dirty="0"/>
          </a:p>
          <a:p>
            <a:r>
              <a:rPr lang="en-AU" dirty="0" smtClean="0"/>
              <a:t>Similar findings reported elsewhere.</a:t>
            </a:r>
          </a:p>
          <a:p>
            <a:r>
              <a:rPr lang="en-AU" dirty="0" smtClean="0"/>
              <a:t>Suggests </a:t>
            </a:r>
            <a:r>
              <a:rPr lang="en-AU" dirty="0"/>
              <a:t>the exposure is absorbed </a:t>
            </a:r>
            <a:r>
              <a:rPr lang="en-AU" dirty="0" smtClean="0"/>
              <a:t>systemically. Not clear what (if any) health implications are related to increased urinary levels of these biomarkers. </a:t>
            </a:r>
          </a:p>
          <a:p>
            <a:r>
              <a:rPr lang="en-AU" dirty="0" smtClean="0"/>
              <a:t>1-OHP associated with current tobacco smoking. Can also be associated with other factors, e.g. diet, sitting near an open fire.</a:t>
            </a:r>
          </a:p>
          <a:p>
            <a:r>
              <a:rPr lang="en-AU" dirty="0" smtClean="0"/>
              <a:t>1-AP may be a truer measure of exposure to diesel in high smoking populations.</a:t>
            </a:r>
          </a:p>
        </p:txBody>
      </p:sp>
    </p:spTree>
    <p:extLst>
      <p:ext uri="{BB962C8B-B14F-4D97-AF65-F5344CB8AC3E}">
        <p14:creationId xmlns:p14="http://schemas.microsoft.com/office/powerpoint/2010/main" val="40686035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514" y="945525"/>
            <a:ext cx="7886700" cy="994172"/>
          </a:xfrm>
        </p:spPr>
        <p:txBody>
          <a:bodyPr/>
          <a:lstStyle/>
          <a:p>
            <a:r>
              <a:rPr lang="en-AU" dirty="0" smtClean="0"/>
              <a:t>DNA Methylation</a:t>
            </a:r>
            <a:endParaRPr lang="en-AU" dirty="0"/>
          </a:p>
        </p:txBody>
      </p:sp>
      <p:sp>
        <p:nvSpPr>
          <p:cNvPr id="3" name="Content Placeholder 2"/>
          <p:cNvSpPr>
            <a:spLocks noGrp="1"/>
          </p:cNvSpPr>
          <p:nvPr>
            <p:ph idx="1"/>
          </p:nvPr>
        </p:nvSpPr>
        <p:spPr>
          <a:xfrm>
            <a:off x="485775" y="2047875"/>
            <a:ext cx="7886700" cy="3790950"/>
          </a:xfrm>
        </p:spPr>
        <p:txBody>
          <a:bodyPr>
            <a:normAutofit lnSpcReduction="10000"/>
          </a:bodyPr>
          <a:lstStyle/>
          <a:p>
            <a:r>
              <a:rPr lang="en-AU" dirty="0" smtClean="0"/>
              <a:t>First study to look at epigenome-wide association among several phenotypes related to the mining industry.</a:t>
            </a:r>
          </a:p>
          <a:p>
            <a:endParaRPr lang="en-AU" dirty="0"/>
          </a:p>
          <a:p>
            <a:r>
              <a:rPr lang="en-AU" dirty="0" smtClean="0"/>
              <a:t>Identified several sites and regions that are associated with the investigated phenotypes using highly conservative cut-offs for statistical significance.</a:t>
            </a:r>
          </a:p>
          <a:p>
            <a:endParaRPr lang="en-AU" dirty="0"/>
          </a:p>
          <a:p>
            <a:r>
              <a:rPr lang="en-AU" dirty="0" smtClean="0"/>
              <a:t>Some of these identified sites and regions have been previously associated with chronic disease including cancer. </a:t>
            </a:r>
          </a:p>
          <a:p>
            <a:endParaRPr lang="en-AU" dirty="0"/>
          </a:p>
          <a:p>
            <a:r>
              <a:rPr lang="en-AU" dirty="0" smtClean="0"/>
              <a:t>Further work focussed on both pre and post exposure should be considered along with increased sample size.  </a:t>
            </a:r>
            <a:endParaRPr lang="en-AU" dirty="0"/>
          </a:p>
        </p:txBody>
      </p:sp>
    </p:spTree>
    <p:extLst>
      <p:ext uri="{BB962C8B-B14F-4D97-AF65-F5344CB8AC3E}">
        <p14:creationId xmlns:p14="http://schemas.microsoft.com/office/powerpoint/2010/main" val="27180299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588" y="857251"/>
            <a:ext cx="7886700" cy="994172"/>
          </a:xfrm>
        </p:spPr>
        <p:txBody>
          <a:bodyPr/>
          <a:lstStyle/>
          <a:p>
            <a:r>
              <a:rPr lang="en-AU" dirty="0" smtClean="0"/>
              <a:t>Conclusion</a:t>
            </a:r>
            <a:endParaRPr lang="en-AU" dirty="0"/>
          </a:p>
        </p:txBody>
      </p:sp>
      <p:sp>
        <p:nvSpPr>
          <p:cNvPr id="3" name="Content Placeholder 2"/>
          <p:cNvSpPr>
            <a:spLocks noGrp="1"/>
          </p:cNvSpPr>
          <p:nvPr>
            <p:ph idx="1"/>
          </p:nvPr>
        </p:nvSpPr>
        <p:spPr>
          <a:xfrm>
            <a:off x="565588" y="1755884"/>
            <a:ext cx="7949762" cy="3734088"/>
          </a:xfrm>
        </p:spPr>
        <p:txBody>
          <a:bodyPr/>
          <a:lstStyle/>
          <a:p>
            <a:r>
              <a:rPr lang="en-AU" dirty="0" smtClean="0"/>
              <a:t>Decreases in lung function and increases in levels of urinary biomarkers across the shift were observed in underground miners, and were associated with exposure. </a:t>
            </a:r>
          </a:p>
          <a:p>
            <a:endParaRPr lang="en-AU" dirty="0" smtClean="0"/>
          </a:p>
          <a:p>
            <a:r>
              <a:rPr lang="en-AU" dirty="0" smtClean="0"/>
              <a:t>Epi-genome wide association identified several sites and regions associated with mine work characteristics and DEE exposure. </a:t>
            </a:r>
            <a:endParaRPr lang="en-AU" dirty="0"/>
          </a:p>
          <a:p>
            <a:endParaRPr lang="en-AU" dirty="0" smtClean="0"/>
          </a:p>
        </p:txBody>
      </p:sp>
    </p:spTree>
    <p:extLst>
      <p:ext uri="{BB962C8B-B14F-4D97-AF65-F5344CB8AC3E}">
        <p14:creationId xmlns:p14="http://schemas.microsoft.com/office/powerpoint/2010/main" val="10913938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691" y="729073"/>
            <a:ext cx="7886700" cy="994172"/>
          </a:xfrm>
        </p:spPr>
        <p:txBody>
          <a:bodyPr>
            <a:normAutofit/>
          </a:bodyPr>
          <a:lstStyle/>
          <a:p>
            <a:r>
              <a:rPr lang="en-AU" sz="2700" dirty="0"/>
              <a:t>Acknowledgements</a:t>
            </a:r>
          </a:p>
        </p:txBody>
      </p:sp>
      <p:sp>
        <p:nvSpPr>
          <p:cNvPr id="3" name="Content Placeholder 2"/>
          <p:cNvSpPr>
            <a:spLocks noGrp="1"/>
          </p:cNvSpPr>
          <p:nvPr>
            <p:ph idx="1"/>
          </p:nvPr>
        </p:nvSpPr>
        <p:spPr>
          <a:xfrm>
            <a:off x="628650" y="2021517"/>
            <a:ext cx="7886700" cy="3263504"/>
          </a:xfrm>
        </p:spPr>
        <p:txBody>
          <a:bodyPr/>
          <a:lstStyle/>
          <a:p>
            <a:endParaRPr lang="en-AU" dirty="0" smtClean="0">
              <a:latin typeface="Calibri" panose="020F0502020204030204" pitchFamily="34" charset="0"/>
              <a:ea typeface="DengXian"/>
              <a:cs typeface="Calibri" panose="020F0502020204030204" pitchFamily="34" charset="0"/>
            </a:endParaRPr>
          </a:p>
          <a:p>
            <a:r>
              <a:rPr lang="en-AU" dirty="0" smtClean="0"/>
              <a:t>Professor Bill </a:t>
            </a:r>
            <a:r>
              <a:rPr lang="en-AU" dirty="0"/>
              <a:t>Musk, </a:t>
            </a:r>
            <a:r>
              <a:rPr lang="en-AU" dirty="0" smtClean="0"/>
              <a:t>Dr Peter Franklin, </a:t>
            </a:r>
            <a:r>
              <a:rPr lang="en-AU" dirty="0" smtClean="0">
                <a:latin typeface="Calibri" panose="020F0502020204030204" pitchFamily="34" charset="0"/>
                <a:ea typeface="DengXian"/>
                <a:cs typeface="Calibri" panose="020F0502020204030204" pitchFamily="34" charset="0"/>
              </a:rPr>
              <a:t>Dr </a:t>
            </a:r>
            <a:r>
              <a:rPr lang="en-AU" dirty="0">
                <a:latin typeface="Calibri" panose="020F0502020204030204" pitchFamily="34" charset="0"/>
                <a:ea typeface="DengXian"/>
                <a:cs typeface="Calibri" panose="020F0502020204030204" pitchFamily="34" charset="0"/>
              </a:rPr>
              <a:t>Nita Sodhi-Berry, Professor Nick de Klerk – School of Population and Global Health, University of Western Australia</a:t>
            </a:r>
          </a:p>
          <a:p>
            <a:r>
              <a:rPr lang="en-AU" dirty="0">
                <a:latin typeface="Calibri" panose="020F0502020204030204" pitchFamily="34" charset="0"/>
                <a:ea typeface="DengXian"/>
                <a:cs typeface="Calibri" panose="020F0502020204030204" pitchFamily="34" charset="0"/>
              </a:rPr>
              <a:t>A/Professor Graham Hall, Telethon Kids Institute and Curtin </a:t>
            </a:r>
            <a:r>
              <a:rPr lang="en-AU" dirty="0" smtClean="0">
                <a:latin typeface="Calibri" panose="020F0502020204030204" pitchFamily="34" charset="0"/>
                <a:ea typeface="DengXian"/>
                <a:cs typeface="Calibri" panose="020F0502020204030204" pitchFamily="34" charset="0"/>
              </a:rPr>
              <a:t>University</a:t>
            </a:r>
          </a:p>
          <a:p>
            <a:r>
              <a:rPr lang="en-AU" dirty="0" smtClean="0">
                <a:latin typeface="Calibri" panose="020F0502020204030204" pitchFamily="34" charset="0"/>
                <a:ea typeface="DengXian"/>
                <a:cs typeface="Calibri" panose="020F0502020204030204" pitchFamily="34" charset="0"/>
              </a:rPr>
              <a:t>Dr Philip Melton, Centre for Genetic Epidemiology UWA/Curtin</a:t>
            </a:r>
            <a:endParaRPr lang="en-AU" dirty="0">
              <a:latin typeface="Calibri" panose="020F0502020204030204" pitchFamily="34" charset="0"/>
              <a:ea typeface="DengXian"/>
              <a:cs typeface="Calibri" panose="020F0502020204030204" pitchFamily="34" charset="0"/>
            </a:endParaRPr>
          </a:p>
          <a:p>
            <a:r>
              <a:rPr lang="en-AU" dirty="0">
                <a:latin typeface="Calibri" panose="020F0502020204030204" pitchFamily="34" charset="0"/>
                <a:ea typeface="DengXian"/>
                <a:cs typeface="Calibri" panose="020F0502020204030204" pitchFamily="34" charset="0"/>
              </a:rPr>
              <a:t>Dr Novak </a:t>
            </a:r>
            <a:r>
              <a:rPr lang="en-AU" dirty="0" smtClean="0">
                <a:latin typeface="Calibri" panose="020F0502020204030204" pitchFamily="34" charset="0"/>
                <a:ea typeface="DengXian"/>
                <a:cs typeface="Calibri" panose="020F0502020204030204" pitchFamily="34" charset="0"/>
              </a:rPr>
              <a:t>Elliott, </a:t>
            </a:r>
            <a:r>
              <a:rPr lang="en-AU" dirty="0">
                <a:latin typeface="Calibri" panose="020F0502020204030204" pitchFamily="34" charset="0"/>
                <a:ea typeface="DengXian"/>
                <a:cs typeface="Calibri" panose="020F0502020204030204" pitchFamily="34" charset="0"/>
              </a:rPr>
              <a:t>School of Public Health, Curtin University</a:t>
            </a:r>
          </a:p>
          <a:p>
            <a:endParaRPr lang="en-AU"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83488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AU"/>
          </a:p>
        </p:txBody>
      </p:sp>
      <p:sp>
        <p:nvSpPr>
          <p:cNvPr id="3" name="Subtitle 2"/>
          <p:cNvSpPr>
            <a:spLocks noGrp="1"/>
          </p:cNvSpPr>
          <p:nvPr>
            <p:ph type="subTitle" idx="1"/>
          </p:nvPr>
        </p:nvSpPr>
        <p:spPr/>
        <p:txBody>
          <a:bodyPr/>
          <a:lstStyle/>
          <a:p>
            <a:endParaRPr lang="en-AU"/>
          </a:p>
        </p:txBody>
      </p:sp>
      <p:pic>
        <p:nvPicPr>
          <p:cNvPr id="4" name="Picture 3"/>
          <p:cNvPicPr>
            <a:picLocks noChangeAspect="1"/>
          </p:cNvPicPr>
          <p:nvPr/>
        </p:nvPicPr>
        <p:blipFill>
          <a:blip r:embed="rId3"/>
          <a:stretch>
            <a:fillRect/>
          </a:stretch>
        </p:blipFill>
        <p:spPr>
          <a:xfrm>
            <a:off x="0" y="857250"/>
            <a:ext cx="9144000" cy="5143500"/>
          </a:xfrm>
          <a:prstGeom prst="rect">
            <a:avLst/>
          </a:prstGeom>
        </p:spPr>
      </p:pic>
      <p:sp>
        <p:nvSpPr>
          <p:cNvPr id="5" name="TextBox 4"/>
          <p:cNvSpPr txBox="1"/>
          <p:nvPr/>
        </p:nvSpPr>
        <p:spPr>
          <a:xfrm>
            <a:off x="102870" y="1562257"/>
            <a:ext cx="8990838" cy="161582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3300" b="1" i="0" u="none" strike="noStrike" kern="1200" cap="none" spc="0" normalizeH="0" baseline="0" noProof="0" dirty="0">
                <a:ln>
                  <a:noFill/>
                </a:ln>
                <a:solidFill>
                  <a:prstClr val="white"/>
                </a:solidFill>
                <a:effectLst/>
                <a:uLnTx/>
                <a:uFillTx/>
                <a:latin typeface="Calibri" panose="020F0502020204030204"/>
                <a:ea typeface="ＭＳ Ｐゴシック" pitchFamily="-124" charset="-128"/>
                <a:cs typeface="+mn-cs"/>
              </a:rPr>
              <a:t>Exposure to Nano Diesel Particulate Matter (</a:t>
            </a:r>
            <a:r>
              <a:rPr kumimoji="0" lang="en-AU" sz="3300" b="1" i="0" u="none" strike="noStrike" kern="1200" cap="none" spc="0" normalizeH="0" baseline="0" noProof="0" dirty="0" err="1">
                <a:ln>
                  <a:noFill/>
                </a:ln>
                <a:solidFill>
                  <a:prstClr val="white"/>
                </a:solidFill>
                <a:effectLst/>
                <a:uLnTx/>
                <a:uFillTx/>
                <a:latin typeface="Calibri" panose="020F0502020204030204"/>
                <a:ea typeface="ＭＳ Ｐゴシック" pitchFamily="-124" charset="-128"/>
                <a:cs typeface="+mn-cs"/>
              </a:rPr>
              <a:t>nDPM</a:t>
            </a:r>
            <a:r>
              <a:rPr kumimoji="0" lang="en-AU" sz="3300" b="1" i="0" u="none" strike="noStrike" kern="1200" cap="none" spc="0" normalizeH="0" baseline="0" noProof="0" dirty="0">
                <a:ln>
                  <a:noFill/>
                </a:ln>
                <a:solidFill>
                  <a:prstClr val="white"/>
                </a:solidFill>
                <a:effectLst/>
                <a:uLnTx/>
                <a:uFillTx/>
                <a:latin typeface="Calibri" panose="020F0502020204030204"/>
                <a:ea typeface="ＭＳ Ｐゴシック" pitchFamily="-124" charset="-128"/>
                <a:cs typeface="+mn-cs"/>
              </a:rPr>
              <a:t>) and health impacts in underground hard rock miners in Western Australia</a:t>
            </a:r>
            <a:endParaRPr kumimoji="0" lang="en-AU" sz="3300" b="0" i="0" u="none" strike="noStrike" kern="1200" cap="none" spc="0" normalizeH="0" baseline="0" noProof="0" dirty="0">
              <a:ln>
                <a:noFill/>
              </a:ln>
              <a:solidFill>
                <a:prstClr val="white"/>
              </a:solidFill>
              <a:effectLst/>
              <a:uLnTx/>
              <a:uFillTx/>
              <a:latin typeface="Calibri" panose="020F0502020204030204"/>
              <a:ea typeface="ＭＳ Ｐゴシック" pitchFamily="-124" charset="-128"/>
              <a:cs typeface="+mn-cs"/>
            </a:endParaRPr>
          </a:p>
        </p:txBody>
      </p:sp>
      <p:sp>
        <p:nvSpPr>
          <p:cNvPr id="6" name="TextBox 5"/>
          <p:cNvSpPr txBox="1"/>
          <p:nvPr/>
        </p:nvSpPr>
        <p:spPr>
          <a:xfrm>
            <a:off x="102870" y="3860800"/>
            <a:ext cx="9073775" cy="1754326"/>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2700" b="1" i="0" u="none" strike="noStrike" kern="1200" cap="none" spc="0" normalizeH="0" baseline="0" noProof="0" dirty="0">
                <a:ln>
                  <a:noFill/>
                </a:ln>
                <a:solidFill>
                  <a:prstClr val="white"/>
                </a:solidFill>
                <a:effectLst/>
                <a:uLnTx/>
                <a:uFillTx/>
                <a:latin typeface="Calibri" panose="020F0502020204030204"/>
                <a:ea typeface="ＭＳ Ｐゴシック" pitchFamily="-124" charset="-128"/>
                <a:cs typeface="+mn-cs"/>
              </a:rPr>
              <a:t>Associate Professor Alison Reid,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2700" b="1" i="0" u="none" strike="noStrike" kern="1200" cap="none" spc="0" normalizeH="0" baseline="0" noProof="0" dirty="0">
                <a:ln>
                  <a:noFill/>
                </a:ln>
                <a:solidFill>
                  <a:prstClr val="white"/>
                </a:solidFill>
                <a:effectLst/>
                <a:uLnTx/>
                <a:uFillTx/>
                <a:latin typeface="Calibri" panose="020F0502020204030204"/>
                <a:ea typeface="ＭＳ Ｐゴシック" pitchFamily="-124" charset="-128"/>
                <a:cs typeface="+mn-cs"/>
              </a:rPr>
              <a:t>Ms Mengran Du, Associate Professor Ben Mullins</a:t>
            </a:r>
            <a:endParaRPr kumimoji="0" lang="en-AU" sz="2700" b="1" i="0" u="sng" strike="noStrike" kern="1200" cap="none" spc="0" normalizeH="0" baseline="0" noProof="0" dirty="0">
              <a:ln>
                <a:noFill/>
              </a:ln>
              <a:solidFill>
                <a:prstClr val="white"/>
              </a:solidFill>
              <a:effectLst/>
              <a:uLnTx/>
              <a:uFillTx/>
              <a:latin typeface="Calibri" panose="020F0502020204030204"/>
              <a:ea typeface="ＭＳ Ｐゴシック" pitchFamily="-124"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2700" b="1" i="0" u="none" strike="noStrike" kern="1200" cap="none" spc="0" normalizeH="0" baseline="0" noProof="0" dirty="0">
                <a:ln>
                  <a:noFill/>
                </a:ln>
                <a:solidFill>
                  <a:prstClr val="white"/>
                </a:solidFill>
                <a:effectLst/>
                <a:uLnTx/>
                <a:uFillTx/>
                <a:latin typeface="Calibri" panose="020F0502020204030204"/>
                <a:ea typeface="ＭＳ Ｐゴシック" pitchFamily="-124" charset="-128"/>
                <a:cs typeface="+mn-cs"/>
              </a:rPr>
              <a:t>Curtin University, Western Australia</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AU" sz="2700" b="1" i="0" u="none" strike="noStrike" kern="1200" cap="none" spc="0" normalizeH="0" baseline="0" noProof="0" dirty="0">
              <a:ln>
                <a:noFill/>
              </a:ln>
              <a:solidFill>
                <a:prstClr val="white"/>
              </a:solidFill>
              <a:effectLst/>
              <a:uLnTx/>
              <a:uFillTx/>
              <a:latin typeface="Calibri" panose="020F0502020204030204"/>
              <a:ea typeface="ＭＳ Ｐゴシック" pitchFamily="-124" charset="-128"/>
              <a:cs typeface="+mn-cs"/>
            </a:endParaRPr>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75837" y="926715"/>
            <a:ext cx="2050326" cy="361542"/>
          </a:xfrm>
          <a:prstGeom prst="rect">
            <a:avLst/>
          </a:prstGeom>
        </p:spPr>
      </p:pic>
    </p:spTree>
    <p:extLst>
      <p:ext uri="{BB962C8B-B14F-4D97-AF65-F5344CB8AC3E}">
        <p14:creationId xmlns:p14="http://schemas.microsoft.com/office/powerpoint/2010/main" val="1442904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Aims </a:t>
            </a:r>
            <a:r>
              <a:rPr lang="en-AU" dirty="0" smtClean="0"/>
              <a:t/>
            </a:r>
            <a:br>
              <a:rPr lang="en-AU" dirty="0" smtClean="0"/>
            </a:br>
            <a:endParaRPr lang="en-AU" dirty="0"/>
          </a:p>
        </p:txBody>
      </p:sp>
      <p:sp>
        <p:nvSpPr>
          <p:cNvPr id="3" name="Content Placeholder 2"/>
          <p:cNvSpPr>
            <a:spLocks noGrp="1"/>
          </p:cNvSpPr>
          <p:nvPr>
            <p:ph idx="1"/>
          </p:nvPr>
        </p:nvSpPr>
        <p:spPr>
          <a:xfrm>
            <a:off x="628650" y="1698403"/>
            <a:ext cx="7886700" cy="3925157"/>
          </a:xfrm>
        </p:spPr>
        <p:txBody>
          <a:bodyPr>
            <a:normAutofit fontScale="92500" lnSpcReduction="20000"/>
          </a:bodyPr>
          <a:lstStyle/>
          <a:p>
            <a:r>
              <a:rPr lang="en-AU" dirty="0" smtClean="0"/>
              <a:t>The </a:t>
            </a:r>
            <a:r>
              <a:rPr lang="en-AU" dirty="0"/>
              <a:t>overall aim of this study was to ascertain the health effects of exposure to diesel particulate emissions on underground and above ground miners of Western Australia. </a:t>
            </a:r>
            <a:endParaRPr lang="en-AU" dirty="0" smtClean="0"/>
          </a:p>
          <a:p>
            <a:r>
              <a:rPr lang="en-AU" dirty="0" smtClean="0"/>
              <a:t>a</a:t>
            </a:r>
            <a:r>
              <a:rPr lang="en-AU" dirty="0"/>
              <a:t>. the prevalence of respiratory symptoms (cough and phlegm, breathlessness, airflow obstruction, history of asthma and atopy). </a:t>
            </a:r>
          </a:p>
          <a:p>
            <a:r>
              <a:rPr lang="en-AU" dirty="0"/>
              <a:t>b. changes in lung function across the working shift in relation to diesel exposure and smoking. </a:t>
            </a:r>
          </a:p>
          <a:p>
            <a:r>
              <a:rPr lang="en-AU" dirty="0"/>
              <a:t>c. changes in level of urinary 1-hydroxypyrene (1-OHP) and 1-Aminopyrene (1-AP) across the working shift in relation to diesel exposure and smoking. </a:t>
            </a:r>
          </a:p>
          <a:p>
            <a:r>
              <a:rPr lang="en-AU" dirty="0"/>
              <a:t>d. DNA methylation in blood in relation to diesel exposure estimates and smoking. </a:t>
            </a:r>
          </a:p>
          <a:p>
            <a:r>
              <a:rPr lang="en-AU" dirty="0"/>
              <a:t>e. levels of blood pressure in relation to diesel exposure estimates and smoking. </a:t>
            </a:r>
          </a:p>
          <a:p>
            <a:r>
              <a:rPr lang="en-AU" dirty="0"/>
              <a:t>f. determine which measures of DEE were more closely correlated with the above – e.g. NOx, EC, Particle Number. </a:t>
            </a:r>
          </a:p>
        </p:txBody>
      </p:sp>
    </p:spTree>
    <p:extLst>
      <p:ext uri="{BB962C8B-B14F-4D97-AF65-F5344CB8AC3E}">
        <p14:creationId xmlns:p14="http://schemas.microsoft.com/office/powerpoint/2010/main" val="4018215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786" y="781336"/>
            <a:ext cx="7886700" cy="994172"/>
          </a:xfrm>
        </p:spPr>
        <p:txBody>
          <a:bodyPr/>
          <a:lstStyle/>
          <a:p>
            <a:r>
              <a:rPr lang="en-AU" dirty="0" smtClean="0"/>
              <a:t>Methods</a:t>
            </a:r>
            <a:endParaRPr lang="en-AU" dirty="0"/>
          </a:p>
        </p:txBody>
      </p:sp>
      <p:sp>
        <p:nvSpPr>
          <p:cNvPr id="3" name="Content Placeholder 2"/>
          <p:cNvSpPr>
            <a:spLocks noGrp="1"/>
          </p:cNvSpPr>
          <p:nvPr>
            <p:ph idx="1"/>
          </p:nvPr>
        </p:nvSpPr>
        <p:spPr>
          <a:xfrm>
            <a:off x="573786" y="1775508"/>
            <a:ext cx="7886700" cy="3580590"/>
          </a:xfrm>
        </p:spPr>
        <p:txBody>
          <a:bodyPr>
            <a:normAutofit lnSpcReduction="10000"/>
          </a:bodyPr>
          <a:lstStyle/>
          <a:p>
            <a:r>
              <a:rPr lang="en-AU" dirty="0" smtClean="0"/>
              <a:t>20 surface, 80 underground</a:t>
            </a:r>
          </a:p>
          <a:p>
            <a:r>
              <a:rPr lang="en-AU" dirty="0" smtClean="0"/>
              <a:t>5 recruited per shift.</a:t>
            </a:r>
          </a:p>
          <a:p>
            <a:endParaRPr lang="en-AU" dirty="0"/>
          </a:p>
          <a:p>
            <a:r>
              <a:rPr lang="en-AU" dirty="0" smtClean="0"/>
              <a:t>Start of shift</a:t>
            </a:r>
          </a:p>
          <a:p>
            <a:pPr marL="0" indent="0">
              <a:buNone/>
            </a:pPr>
            <a:r>
              <a:rPr lang="en-AU" dirty="0" smtClean="0"/>
              <a:t>Questionnaire on respiratory health, smoking, occupational history. Blood pressure, height, weight, lung function test, urine sample</a:t>
            </a:r>
          </a:p>
          <a:p>
            <a:r>
              <a:rPr lang="en-AU" dirty="0" smtClean="0"/>
              <a:t>Fitted with exposure monitors</a:t>
            </a:r>
            <a:endParaRPr lang="en-AU" dirty="0"/>
          </a:p>
          <a:p>
            <a:r>
              <a:rPr lang="en-AU" dirty="0" smtClean="0"/>
              <a:t>End of shift</a:t>
            </a:r>
          </a:p>
          <a:p>
            <a:pPr marL="0" indent="0">
              <a:buNone/>
            </a:pPr>
            <a:r>
              <a:rPr lang="en-AU" dirty="0" smtClean="0"/>
              <a:t>Lung function test (with bronchodilator), urine sample, blood sample, questionnaire about tasks undertaken that day and a task diary.</a:t>
            </a:r>
          </a:p>
          <a:p>
            <a:endParaRPr lang="en-AU" dirty="0" smtClean="0"/>
          </a:p>
          <a:p>
            <a:endParaRPr lang="en-AU" dirty="0"/>
          </a:p>
        </p:txBody>
      </p:sp>
    </p:spTree>
    <p:extLst>
      <p:ext uri="{BB962C8B-B14F-4D97-AF65-F5344CB8AC3E}">
        <p14:creationId xmlns:p14="http://schemas.microsoft.com/office/powerpoint/2010/main" val="27412662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787" y="857251"/>
            <a:ext cx="7886700" cy="994172"/>
          </a:xfrm>
        </p:spPr>
        <p:txBody>
          <a:bodyPr/>
          <a:lstStyle/>
          <a:p>
            <a:r>
              <a:rPr lang="en-AU" dirty="0"/>
              <a:t>T</a:t>
            </a:r>
            <a:r>
              <a:rPr lang="en-AU" dirty="0" smtClean="0"/>
              <a:t>ests</a:t>
            </a:r>
            <a:endParaRPr lang="en-AU" dirty="0"/>
          </a:p>
        </p:txBody>
      </p:sp>
      <p:sp>
        <p:nvSpPr>
          <p:cNvPr id="3" name="Content Placeholder 2"/>
          <p:cNvSpPr>
            <a:spLocks noGrp="1"/>
          </p:cNvSpPr>
          <p:nvPr>
            <p:ph idx="1"/>
          </p:nvPr>
        </p:nvSpPr>
        <p:spPr>
          <a:xfrm>
            <a:off x="425196" y="1604773"/>
            <a:ext cx="8090154" cy="3885200"/>
          </a:xfrm>
        </p:spPr>
        <p:txBody>
          <a:bodyPr>
            <a:normAutofit fontScale="92500" lnSpcReduction="10000"/>
          </a:bodyPr>
          <a:lstStyle/>
          <a:p>
            <a:r>
              <a:rPr lang="en-AU" dirty="0" smtClean="0"/>
              <a:t>Urine</a:t>
            </a:r>
          </a:p>
          <a:p>
            <a:r>
              <a:rPr lang="en-AU" dirty="0" smtClean="0"/>
              <a:t>1-Aminopyrene (1-AP)</a:t>
            </a:r>
          </a:p>
          <a:p>
            <a:r>
              <a:rPr lang="en-AU" dirty="0" smtClean="0"/>
              <a:t>1-Hydroxyprene  (1-OHP)</a:t>
            </a:r>
          </a:p>
          <a:p>
            <a:endParaRPr lang="en-AU" dirty="0"/>
          </a:p>
          <a:p>
            <a:r>
              <a:rPr lang="en-AU" dirty="0" smtClean="0"/>
              <a:t>Lung function</a:t>
            </a:r>
          </a:p>
          <a:p>
            <a:r>
              <a:rPr lang="en-AU" dirty="0" smtClean="0"/>
              <a:t>FEV1, FVC, FEV1/FVC</a:t>
            </a:r>
          </a:p>
          <a:p>
            <a:r>
              <a:rPr lang="en-AU" dirty="0" smtClean="0"/>
              <a:t>Across shift change in lung function </a:t>
            </a:r>
          </a:p>
          <a:p>
            <a:r>
              <a:rPr lang="en-AU" dirty="0" smtClean="0"/>
              <a:t>(</a:t>
            </a:r>
            <a:r>
              <a:rPr lang="en-AU" dirty="0"/>
              <a:t>FEV1Post-shift - FEV1Pre-shift)/ FEV1Pre-shift *100 </a:t>
            </a:r>
            <a:endParaRPr lang="en-AU" dirty="0" smtClean="0"/>
          </a:p>
          <a:p>
            <a:endParaRPr lang="en-AU" dirty="0"/>
          </a:p>
          <a:p>
            <a:r>
              <a:rPr lang="en-AU" dirty="0" smtClean="0"/>
              <a:t>Blood</a:t>
            </a:r>
          </a:p>
          <a:p>
            <a:r>
              <a:rPr lang="en-AU" dirty="0" smtClean="0"/>
              <a:t>DNA Methylation</a:t>
            </a:r>
            <a:endParaRPr lang="en-AU" dirty="0"/>
          </a:p>
        </p:txBody>
      </p:sp>
    </p:spTree>
    <p:extLst>
      <p:ext uri="{BB962C8B-B14F-4D97-AF65-F5344CB8AC3E}">
        <p14:creationId xmlns:p14="http://schemas.microsoft.com/office/powerpoint/2010/main" val="11305942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930" y="911638"/>
            <a:ext cx="7886700" cy="994172"/>
          </a:xfrm>
        </p:spPr>
        <p:txBody>
          <a:bodyPr>
            <a:normAutofit/>
          </a:bodyPr>
          <a:lstStyle/>
          <a:p>
            <a:r>
              <a:rPr lang="en-AU" dirty="0" smtClean="0"/>
              <a:t>Materials and Methods – DNA Methylation</a:t>
            </a:r>
            <a:endParaRPr lang="en-AU" dirty="0"/>
          </a:p>
        </p:txBody>
      </p:sp>
      <p:sp>
        <p:nvSpPr>
          <p:cNvPr id="3" name="Content Placeholder 2"/>
          <p:cNvSpPr>
            <a:spLocks noGrp="1"/>
          </p:cNvSpPr>
          <p:nvPr>
            <p:ph idx="1"/>
          </p:nvPr>
        </p:nvSpPr>
        <p:spPr>
          <a:xfrm>
            <a:off x="340614" y="1802059"/>
            <a:ext cx="4185666" cy="3716769"/>
          </a:xfrm>
        </p:spPr>
        <p:txBody>
          <a:bodyPr>
            <a:normAutofit fontScale="70000" lnSpcReduction="20000"/>
          </a:bodyPr>
          <a:lstStyle/>
          <a:p>
            <a:r>
              <a:rPr lang="en-AU" dirty="0" smtClean="0"/>
              <a:t> Illumina Epic Array (~850K DNA methylation sites)</a:t>
            </a:r>
          </a:p>
          <a:p>
            <a:r>
              <a:rPr lang="en-AU" dirty="0" smtClean="0"/>
              <a:t>80 participants (71 underground, 9 surface)</a:t>
            </a:r>
          </a:p>
          <a:p>
            <a:r>
              <a:rPr lang="en-AU" dirty="0" smtClean="0"/>
              <a:t>Beta-mixture-quantile normalization (BMIQ)</a:t>
            </a:r>
          </a:p>
          <a:p>
            <a:r>
              <a:rPr lang="en-AU" dirty="0" smtClean="0"/>
              <a:t>Batch effects and estimated cell count regressed against DNA methylation values and </a:t>
            </a:r>
            <a:r>
              <a:rPr lang="en-AU" dirty="0" err="1" smtClean="0"/>
              <a:t>residulized</a:t>
            </a:r>
            <a:endParaRPr lang="en-AU" dirty="0" smtClean="0"/>
          </a:p>
          <a:p>
            <a:r>
              <a:rPr lang="en-AU" dirty="0" smtClean="0"/>
              <a:t>Linear model with </a:t>
            </a:r>
            <a:r>
              <a:rPr lang="en-AU" dirty="0" err="1" smtClean="0"/>
              <a:t>CpG</a:t>
            </a:r>
            <a:r>
              <a:rPr lang="en-AU" dirty="0" smtClean="0"/>
              <a:t> as outcome run on 8 phenotypes </a:t>
            </a:r>
          </a:p>
          <a:p>
            <a:pPr lvl="1"/>
            <a:r>
              <a:rPr lang="en-AU" dirty="0" smtClean="0"/>
              <a:t>surface/underground, Years in Mining Industry, Shift Work, NOx, Particle Count, EC, Particle Size, Total VOCs</a:t>
            </a:r>
          </a:p>
          <a:p>
            <a:pPr lvl="1"/>
            <a:r>
              <a:rPr lang="en-AU" dirty="0" smtClean="0"/>
              <a:t>accounting for age, sex, smoking</a:t>
            </a:r>
          </a:p>
          <a:p>
            <a:r>
              <a:rPr lang="en-AU" dirty="0" smtClean="0"/>
              <a:t>Differentially methylated regions identified with </a:t>
            </a:r>
            <a:r>
              <a:rPr lang="en-AU" dirty="0" err="1" smtClean="0"/>
              <a:t>DMRcate</a:t>
            </a:r>
            <a:r>
              <a:rPr lang="en-AU" dirty="0" smtClean="0"/>
              <a:t> and a conservative Stouffer cut-off&lt;0.05</a:t>
            </a:r>
          </a:p>
          <a:p>
            <a:r>
              <a:rPr lang="en-AU" dirty="0" smtClean="0"/>
              <a:t>Gene enrichment analysis done with </a:t>
            </a:r>
            <a:r>
              <a:rPr lang="en-AU" dirty="0" err="1" smtClean="0"/>
              <a:t>MissMethyl</a:t>
            </a:r>
            <a:r>
              <a:rPr lang="en-AU" dirty="0" smtClean="0"/>
              <a:t> with only variants with p-value &lt;0.001</a:t>
            </a:r>
            <a:endParaRPr lang="en-AU"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3326" y="1721181"/>
            <a:ext cx="4030649" cy="4279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66664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940" y="802668"/>
            <a:ext cx="7886700" cy="922282"/>
          </a:xfrm>
        </p:spPr>
        <p:txBody>
          <a:bodyPr>
            <a:normAutofit/>
          </a:bodyPr>
          <a:lstStyle/>
          <a:p>
            <a:pPr lvl="0" eaLnBrk="0" fontAlgn="base" hangingPunct="0">
              <a:lnSpc>
                <a:spcPct val="100000"/>
              </a:lnSpc>
              <a:spcAft>
                <a:spcPct val="0"/>
              </a:spcAft>
            </a:pPr>
            <a:r>
              <a:rPr lang="en-AU" altLang="en-US" sz="2700" dirty="0">
                <a:latin typeface="Arial" panose="020B0604020202020204" pitchFamily="34" charset="0"/>
                <a:ea typeface="Times New Roman" panose="02020603050405020304" pitchFamily="18" charset="0"/>
                <a:cs typeface="Times New Roman" panose="02020603050405020304" pitchFamily="18" charset="0"/>
              </a:rPr>
              <a:t>Number of participants who completed tests</a:t>
            </a:r>
            <a:endParaRPr lang="en-AU" altLang="en-US" sz="2700" dirty="0">
              <a:latin typeface="Arial" panose="020B0604020202020204" pitchFamily="34" charset="0"/>
            </a:endParaRPr>
          </a:p>
        </p:txBody>
      </p:sp>
      <p:graphicFrame>
        <p:nvGraphicFramePr>
          <p:cNvPr id="4" name="Content Placeholder 3"/>
          <p:cNvGraphicFramePr>
            <a:graphicFrameLocks noGrp="1"/>
          </p:cNvGraphicFramePr>
          <p:nvPr>
            <p:ph idx="1"/>
            <p:extLst/>
          </p:nvPr>
        </p:nvGraphicFramePr>
        <p:xfrm>
          <a:off x="532638" y="1724949"/>
          <a:ext cx="7886700" cy="3888479"/>
        </p:xfrm>
        <a:graphic>
          <a:graphicData uri="http://schemas.openxmlformats.org/drawingml/2006/table">
            <a:tbl>
              <a:tblPr firstRow="1" firstCol="1" bandRow="1">
                <a:tableStyleId>{5C22544A-7EE6-4342-B048-85BDC9FD1C3A}</a:tableStyleId>
              </a:tblPr>
              <a:tblGrid>
                <a:gridCol w="2080260">
                  <a:extLst>
                    <a:ext uri="{9D8B030D-6E8A-4147-A177-3AD203B41FA5}">
                      <a16:colId xmlns:a16="http://schemas.microsoft.com/office/drawing/2014/main" val="181884525"/>
                    </a:ext>
                  </a:extLst>
                </a:gridCol>
                <a:gridCol w="1863090">
                  <a:extLst>
                    <a:ext uri="{9D8B030D-6E8A-4147-A177-3AD203B41FA5}">
                      <a16:colId xmlns:a16="http://schemas.microsoft.com/office/drawing/2014/main" val="50862694"/>
                    </a:ext>
                  </a:extLst>
                </a:gridCol>
                <a:gridCol w="1971675">
                  <a:extLst>
                    <a:ext uri="{9D8B030D-6E8A-4147-A177-3AD203B41FA5}">
                      <a16:colId xmlns:a16="http://schemas.microsoft.com/office/drawing/2014/main" val="2099950809"/>
                    </a:ext>
                  </a:extLst>
                </a:gridCol>
                <a:gridCol w="1971675">
                  <a:extLst>
                    <a:ext uri="{9D8B030D-6E8A-4147-A177-3AD203B41FA5}">
                      <a16:colId xmlns:a16="http://schemas.microsoft.com/office/drawing/2014/main" val="1068420909"/>
                    </a:ext>
                  </a:extLst>
                </a:gridCol>
              </a:tblGrid>
              <a:tr h="442721">
                <a:tc>
                  <a:txBody>
                    <a:bodyPr/>
                    <a:lstStyle/>
                    <a:p>
                      <a:pPr>
                        <a:lnSpc>
                          <a:spcPct val="150000"/>
                        </a:lnSpc>
                        <a:spcAft>
                          <a:spcPts val="0"/>
                        </a:spcAft>
                      </a:pPr>
                      <a:r>
                        <a:rPr lang="en-AU" sz="1500" baseline="0" dirty="0">
                          <a:effectLst/>
                        </a:rPr>
                        <a:t>Tests</a:t>
                      </a:r>
                      <a:endParaRPr lang="en-AU" sz="1500" baseline="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50000"/>
                        </a:lnSpc>
                        <a:spcAft>
                          <a:spcPts val="0"/>
                        </a:spcAft>
                      </a:pPr>
                      <a:r>
                        <a:rPr lang="en-AU" sz="1500" baseline="0" dirty="0">
                          <a:effectLst/>
                        </a:rPr>
                        <a:t>Underground (N=80)</a:t>
                      </a:r>
                      <a:endParaRPr lang="en-AU" sz="1500" baseline="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50000"/>
                        </a:lnSpc>
                        <a:spcAft>
                          <a:spcPts val="0"/>
                        </a:spcAft>
                      </a:pPr>
                      <a:r>
                        <a:rPr lang="en-AU" sz="1500" baseline="0" dirty="0" smtClean="0">
                          <a:effectLst/>
                        </a:rPr>
                        <a:t>Surface (N=20</a:t>
                      </a:r>
                      <a:r>
                        <a:rPr lang="en-AU" sz="1500" baseline="0" dirty="0">
                          <a:effectLst/>
                        </a:rPr>
                        <a:t>)</a:t>
                      </a:r>
                      <a:endParaRPr lang="en-AU" sz="1500" baseline="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50000"/>
                        </a:lnSpc>
                        <a:spcAft>
                          <a:spcPts val="0"/>
                        </a:spcAft>
                      </a:pPr>
                      <a:r>
                        <a:rPr lang="en-AU" sz="1500" baseline="0">
                          <a:effectLst/>
                        </a:rPr>
                        <a:t>Total (N=100)</a:t>
                      </a:r>
                      <a:endParaRPr lang="en-AU" sz="1500" baseline="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51435" marR="51435" marT="0" marB="0" anchor="ctr"/>
                </a:tc>
                <a:extLst>
                  <a:ext uri="{0D108BD9-81ED-4DB2-BD59-A6C34878D82A}">
                    <a16:rowId xmlns:a16="http://schemas.microsoft.com/office/drawing/2014/main" val="1786136585"/>
                  </a:ext>
                </a:extLst>
              </a:tr>
              <a:tr h="382862">
                <a:tc>
                  <a:txBody>
                    <a:bodyPr/>
                    <a:lstStyle/>
                    <a:p>
                      <a:pPr>
                        <a:lnSpc>
                          <a:spcPct val="150000"/>
                        </a:lnSpc>
                        <a:spcAft>
                          <a:spcPts val="0"/>
                        </a:spcAft>
                      </a:pPr>
                      <a:r>
                        <a:rPr lang="en-AU" sz="1500" baseline="0">
                          <a:effectLst/>
                        </a:rPr>
                        <a:t>Questionnaires</a:t>
                      </a:r>
                      <a:endParaRPr lang="en-AU" sz="1500" baseline="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50000"/>
                        </a:lnSpc>
                        <a:spcAft>
                          <a:spcPts val="0"/>
                        </a:spcAft>
                      </a:pPr>
                      <a:r>
                        <a:rPr lang="en-AU" sz="1500" baseline="0">
                          <a:effectLst/>
                        </a:rPr>
                        <a:t>79</a:t>
                      </a:r>
                      <a:endParaRPr lang="en-AU" sz="1500" baseline="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50000"/>
                        </a:lnSpc>
                        <a:spcAft>
                          <a:spcPts val="0"/>
                        </a:spcAft>
                      </a:pPr>
                      <a:r>
                        <a:rPr lang="en-AU" sz="1500" baseline="0">
                          <a:effectLst/>
                        </a:rPr>
                        <a:t>20</a:t>
                      </a:r>
                      <a:endParaRPr lang="en-AU" sz="1500" baseline="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50000"/>
                        </a:lnSpc>
                        <a:spcAft>
                          <a:spcPts val="0"/>
                        </a:spcAft>
                      </a:pPr>
                      <a:r>
                        <a:rPr lang="en-AU" sz="1500" baseline="0">
                          <a:effectLst/>
                        </a:rPr>
                        <a:t>99</a:t>
                      </a:r>
                      <a:endParaRPr lang="en-AU" sz="1500" baseline="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51435" marR="51435" marT="0" marB="0" anchor="ctr"/>
                </a:tc>
                <a:extLst>
                  <a:ext uri="{0D108BD9-81ED-4DB2-BD59-A6C34878D82A}">
                    <a16:rowId xmlns:a16="http://schemas.microsoft.com/office/drawing/2014/main" val="549641095"/>
                  </a:ext>
                </a:extLst>
              </a:tr>
              <a:tr h="382862">
                <a:tc>
                  <a:txBody>
                    <a:bodyPr/>
                    <a:lstStyle/>
                    <a:p>
                      <a:pPr>
                        <a:lnSpc>
                          <a:spcPct val="150000"/>
                        </a:lnSpc>
                        <a:spcAft>
                          <a:spcPts val="0"/>
                        </a:spcAft>
                      </a:pPr>
                      <a:r>
                        <a:rPr lang="en-AU" sz="1500" baseline="0">
                          <a:effectLst/>
                        </a:rPr>
                        <a:t>Height</a:t>
                      </a:r>
                      <a:endParaRPr lang="en-AU" sz="1500" baseline="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50000"/>
                        </a:lnSpc>
                        <a:spcAft>
                          <a:spcPts val="0"/>
                        </a:spcAft>
                      </a:pPr>
                      <a:r>
                        <a:rPr lang="en-AU" sz="1500" baseline="0" dirty="0">
                          <a:effectLst/>
                        </a:rPr>
                        <a:t>80</a:t>
                      </a:r>
                      <a:endParaRPr lang="en-AU" sz="1500" baseline="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50000"/>
                        </a:lnSpc>
                        <a:spcAft>
                          <a:spcPts val="0"/>
                        </a:spcAft>
                      </a:pPr>
                      <a:r>
                        <a:rPr lang="en-AU" sz="1500" baseline="0">
                          <a:effectLst/>
                        </a:rPr>
                        <a:t>20</a:t>
                      </a:r>
                      <a:endParaRPr lang="en-AU" sz="1500" baseline="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50000"/>
                        </a:lnSpc>
                        <a:spcAft>
                          <a:spcPts val="0"/>
                        </a:spcAft>
                      </a:pPr>
                      <a:r>
                        <a:rPr lang="en-AU" sz="1500" baseline="0">
                          <a:effectLst/>
                        </a:rPr>
                        <a:t>100</a:t>
                      </a:r>
                      <a:endParaRPr lang="en-AU" sz="1500" baseline="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51435" marR="51435" marT="0" marB="0" anchor="ctr"/>
                </a:tc>
                <a:extLst>
                  <a:ext uri="{0D108BD9-81ED-4DB2-BD59-A6C34878D82A}">
                    <a16:rowId xmlns:a16="http://schemas.microsoft.com/office/drawing/2014/main" val="538844455"/>
                  </a:ext>
                </a:extLst>
              </a:tr>
              <a:tr h="382862">
                <a:tc>
                  <a:txBody>
                    <a:bodyPr/>
                    <a:lstStyle/>
                    <a:p>
                      <a:pPr>
                        <a:lnSpc>
                          <a:spcPct val="150000"/>
                        </a:lnSpc>
                        <a:spcAft>
                          <a:spcPts val="0"/>
                        </a:spcAft>
                      </a:pPr>
                      <a:r>
                        <a:rPr lang="en-AU" sz="1500" baseline="0" dirty="0">
                          <a:effectLst/>
                        </a:rPr>
                        <a:t>Weight</a:t>
                      </a:r>
                      <a:endParaRPr lang="en-AU" sz="1500" baseline="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50000"/>
                        </a:lnSpc>
                        <a:spcAft>
                          <a:spcPts val="0"/>
                        </a:spcAft>
                      </a:pPr>
                      <a:r>
                        <a:rPr lang="en-AU" sz="1500" baseline="0">
                          <a:effectLst/>
                        </a:rPr>
                        <a:t>80</a:t>
                      </a:r>
                      <a:endParaRPr lang="en-AU" sz="1500" baseline="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50000"/>
                        </a:lnSpc>
                        <a:spcAft>
                          <a:spcPts val="0"/>
                        </a:spcAft>
                      </a:pPr>
                      <a:r>
                        <a:rPr lang="en-AU" sz="1500" baseline="0">
                          <a:effectLst/>
                        </a:rPr>
                        <a:t>20</a:t>
                      </a:r>
                      <a:endParaRPr lang="en-AU" sz="1500" baseline="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50000"/>
                        </a:lnSpc>
                        <a:spcAft>
                          <a:spcPts val="0"/>
                        </a:spcAft>
                      </a:pPr>
                      <a:r>
                        <a:rPr lang="en-AU" sz="1500" baseline="0">
                          <a:effectLst/>
                        </a:rPr>
                        <a:t>100</a:t>
                      </a:r>
                      <a:endParaRPr lang="en-AU" sz="1500" baseline="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51435" marR="51435" marT="0" marB="0" anchor="ctr"/>
                </a:tc>
                <a:extLst>
                  <a:ext uri="{0D108BD9-81ED-4DB2-BD59-A6C34878D82A}">
                    <a16:rowId xmlns:a16="http://schemas.microsoft.com/office/drawing/2014/main" val="469627605"/>
                  </a:ext>
                </a:extLst>
              </a:tr>
              <a:tr h="382862">
                <a:tc>
                  <a:txBody>
                    <a:bodyPr/>
                    <a:lstStyle/>
                    <a:p>
                      <a:pPr>
                        <a:lnSpc>
                          <a:spcPct val="150000"/>
                        </a:lnSpc>
                        <a:spcAft>
                          <a:spcPts val="0"/>
                        </a:spcAft>
                      </a:pPr>
                      <a:r>
                        <a:rPr lang="en-AU" sz="1500" baseline="0">
                          <a:effectLst/>
                        </a:rPr>
                        <a:t>Blood pressure</a:t>
                      </a:r>
                      <a:endParaRPr lang="en-AU" sz="1500" baseline="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50000"/>
                        </a:lnSpc>
                        <a:spcAft>
                          <a:spcPts val="0"/>
                        </a:spcAft>
                      </a:pPr>
                      <a:r>
                        <a:rPr lang="en-AU" sz="1500" baseline="0">
                          <a:effectLst/>
                        </a:rPr>
                        <a:t>80</a:t>
                      </a:r>
                      <a:endParaRPr lang="en-AU" sz="1500" baseline="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50000"/>
                        </a:lnSpc>
                        <a:spcAft>
                          <a:spcPts val="0"/>
                        </a:spcAft>
                      </a:pPr>
                      <a:r>
                        <a:rPr lang="en-AU" sz="1500" baseline="0">
                          <a:effectLst/>
                        </a:rPr>
                        <a:t>20</a:t>
                      </a:r>
                      <a:endParaRPr lang="en-AU" sz="1500" baseline="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50000"/>
                        </a:lnSpc>
                        <a:spcAft>
                          <a:spcPts val="0"/>
                        </a:spcAft>
                      </a:pPr>
                      <a:r>
                        <a:rPr lang="en-AU" sz="1500" baseline="0">
                          <a:effectLst/>
                        </a:rPr>
                        <a:t>100</a:t>
                      </a:r>
                      <a:endParaRPr lang="en-AU" sz="1500" baseline="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51435" marR="51435" marT="0" marB="0" anchor="ctr"/>
                </a:tc>
                <a:extLst>
                  <a:ext uri="{0D108BD9-81ED-4DB2-BD59-A6C34878D82A}">
                    <a16:rowId xmlns:a16="http://schemas.microsoft.com/office/drawing/2014/main" val="2533373038"/>
                  </a:ext>
                </a:extLst>
              </a:tr>
              <a:tr h="382862">
                <a:tc>
                  <a:txBody>
                    <a:bodyPr/>
                    <a:lstStyle/>
                    <a:p>
                      <a:pPr>
                        <a:lnSpc>
                          <a:spcPct val="150000"/>
                        </a:lnSpc>
                        <a:spcAft>
                          <a:spcPts val="0"/>
                        </a:spcAft>
                      </a:pPr>
                      <a:r>
                        <a:rPr lang="en-AU" sz="1500" baseline="0" dirty="0" smtClean="0">
                          <a:effectLst/>
                        </a:rPr>
                        <a:t>Post shift </a:t>
                      </a:r>
                      <a:r>
                        <a:rPr lang="en-AU" sz="1500" baseline="0" dirty="0">
                          <a:effectLst/>
                        </a:rPr>
                        <a:t>blood sample</a:t>
                      </a:r>
                      <a:endParaRPr lang="en-AU" sz="1500" baseline="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50000"/>
                        </a:lnSpc>
                        <a:spcAft>
                          <a:spcPts val="0"/>
                        </a:spcAft>
                      </a:pPr>
                      <a:r>
                        <a:rPr lang="en-AU" sz="1500" baseline="0">
                          <a:effectLst/>
                        </a:rPr>
                        <a:t>72</a:t>
                      </a:r>
                      <a:endParaRPr lang="en-AU" sz="1500" baseline="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50000"/>
                        </a:lnSpc>
                        <a:spcAft>
                          <a:spcPts val="0"/>
                        </a:spcAft>
                      </a:pPr>
                      <a:r>
                        <a:rPr lang="en-AU" sz="1500" baseline="0">
                          <a:effectLst/>
                        </a:rPr>
                        <a:t>18</a:t>
                      </a:r>
                      <a:endParaRPr lang="en-AU" sz="1500" baseline="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50000"/>
                        </a:lnSpc>
                        <a:spcAft>
                          <a:spcPts val="0"/>
                        </a:spcAft>
                      </a:pPr>
                      <a:r>
                        <a:rPr lang="en-AU" sz="1500" baseline="0">
                          <a:effectLst/>
                        </a:rPr>
                        <a:t>90</a:t>
                      </a:r>
                      <a:endParaRPr lang="en-AU" sz="1500" baseline="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51435" marR="51435" marT="0" marB="0" anchor="ctr"/>
                </a:tc>
                <a:extLst>
                  <a:ext uri="{0D108BD9-81ED-4DB2-BD59-A6C34878D82A}">
                    <a16:rowId xmlns:a16="http://schemas.microsoft.com/office/drawing/2014/main" val="144717721"/>
                  </a:ext>
                </a:extLst>
              </a:tr>
              <a:tr h="382862">
                <a:tc>
                  <a:txBody>
                    <a:bodyPr/>
                    <a:lstStyle/>
                    <a:p>
                      <a:pPr>
                        <a:lnSpc>
                          <a:spcPct val="150000"/>
                        </a:lnSpc>
                        <a:spcAft>
                          <a:spcPts val="0"/>
                        </a:spcAft>
                      </a:pPr>
                      <a:r>
                        <a:rPr lang="en-AU" sz="1500" baseline="0" dirty="0" smtClean="0">
                          <a:effectLst/>
                        </a:rPr>
                        <a:t>Pre-shift </a:t>
                      </a:r>
                      <a:r>
                        <a:rPr lang="en-AU" sz="1500" baseline="0" dirty="0">
                          <a:effectLst/>
                        </a:rPr>
                        <a:t>lung function </a:t>
                      </a:r>
                      <a:endParaRPr lang="en-AU" sz="1500" baseline="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50000"/>
                        </a:lnSpc>
                        <a:spcAft>
                          <a:spcPts val="0"/>
                        </a:spcAft>
                      </a:pPr>
                      <a:r>
                        <a:rPr lang="en-AU" sz="1500" baseline="0">
                          <a:effectLst/>
                        </a:rPr>
                        <a:t>80</a:t>
                      </a:r>
                      <a:endParaRPr lang="en-AU" sz="1500" baseline="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50000"/>
                        </a:lnSpc>
                        <a:spcAft>
                          <a:spcPts val="0"/>
                        </a:spcAft>
                      </a:pPr>
                      <a:r>
                        <a:rPr lang="en-AU" sz="1500" baseline="0">
                          <a:effectLst/>
                        </a:rPr>
                        <a:t>20</a:t>
                      </a:r>
                      <a:endParaRPr lang="en-AU" sz="1500" baseline="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50000"/>
                        </a:lnSpc>
                        <a:spcAft>
                          <a:spcPts val="0"/>
                        </a:spcAft>
                      </a:pPr>
                      <a:r>
                        <a:rPr lang="en-AU" sz="1500" baseline="0">
                          <a:effectLst/>
                        </a:rPr>
                        <a:t>100</a:t>
                      </a:r>
                      <a:endParaRPr lang="en-AU" sz="1500" baseline="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51435" marR="51435" marT="0" marB="0" anchor="ctr"/>
                </a:tc>
                <a:extLst>
                  <a:ext uri="{0D108BD9-81ED-4DB2-BD59-A6C34878D82A}">
                    <a16:rowId xmlns:a16="http://schemas.microsoft.com/office/drawing/2014/main" val="1703137450"/>
                  </a:ext>
                </a:extLst>
              </a:tr>
              <a:tr h="382862">
                <a:tc>
                  <a:txBody>
                    <a:bodyPr/>
                    <a:lstStyle/>
                    <a:p>
                      <a:pPr>
                        <a:lnSpc>
                          <a:spcPct val="150000"/>
                        </a:lnSpc>
                        <a:spcAft>
                          <a:spcPts val="0"/>
                        </a:spcAft>
                      </a:pPr>
                      <a:r>
                        <a:rPr lang="en-AU" sz="1500" baseline="0" dirty="0" smtClean="0">
                          <a:effectLst/>
                        </a:rPr>
                        <a:t>Post-shift </a:t>
                      </a:r>
                      <a:r>
                        <a:rPr lang="en-AU" sz="1500" baseline="0" dirty="0">
                          <a:effectLst/>
                        </a:rPr>
                        <a:t>lung </a:t>
                      </a:r>
                      <a:r>
                        <a:rPr lang="en-AU" sz="1500" baseline="0" dirty="0" smtClean="0">
                          <a:effectLst/>
                        </a:rPr>
                        <a:t>function</a:t>
                      </a:r>
                      <a:endParaRPr lang="en-AU" sz="1500" baseline="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50000"/>
                        </a:lnSpc>
                        <a:spcAft>
                          <a:spcPts val="0"/>
                        </a:spcAft>
                      </a:pPr>
                      <a:r>
                        <a:rPr lang="en-AU" sz="1500" baseline="0">
                          <a:effectLst/>
                        </a:rPr>
                        <a:t>77</a:t>
                      </a:r>
                      <a:endParaRPr lang="en-AU" sz="1500" baseline="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50000"/>
                        </a:lnSpc>
                        <a:spcAft>
                          <a:spcPts val="0"/>
                        </a:spcAft>
                      </a:pPr>
                      <a:r>
                        <a:rPr lang="en-AU" sz="1500" baseline="0">
                          <a:effectLst/>
                        </a:rPr>
                        <a:t>18</a:t>
                      </a:r>
                      <a:endParaRPr lang="en-AU" sz="1500" baseline="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50000"/>
                        </a:lnSpc>
                        <a:spcAft>
                          <a:spcPts val="0"/>
                        </a:spcAft>
                      </a:pPr>
                      <a:r>
                        <a:rPr lang="en-AU" sz="1500" baseline="0">
                          <a:effectLst/>
                        </a:rPr>
                        <a:t>95</a:t>
                      </a:r>
                      <a:endParaRPr lang="en-AU" sz="1500" baseline="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51435" marR="51435" marT="0" marB="0" anchor="ctr"/>
                </a:tc>
                <a:extLst>
                  <a:ext uri="{0D108BD9-81ED-4DB2-BD59-A6C34878D82A}">
                    <a16:rowId xmlns:a16="http://schemas.microsoft.com/office/drawing/2014/main" val="2544353998"/>
                  </a:ext>
                </a:extLst>
              </a:tr>
              <a:tr h="382862">
                <a:tc>
                  <a:txBody>
                    <a:bodyPr/>
                    <a:lstStyle/>
                    <a:p>
                      <a:pPr>
                        <a:lnSpc>
                          <a:spcPct val="150000"/>
                        </a:lnSpc>
                        <a:spcAft>
                          <a:spcPts val="0"/>
                        </a:spcAft>
                      </a:pPr>
                      <a:r>
                        <a:rPr lang="en-AU" sz="1500" baseline="0" dirty="0" smtClean="0">
                          <a:effectLst/>
                        </a:rPr>
                        <a:t>Pre-shift urine</a:t>
                      </a:r>
                      <a:endParaRPr lang="en-AU" sz="1500" baseline="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50000"/>
                        </a:lnSpc>
                        <a:spcAft>
                          <a:spcPts val="0"/>
                        </a:spcAft>
                      </a:pPr>
                      <a:r>
                        <a:rPr lang="en-AU" sz="1500" baseline="0">
                          <a:effectLst/>
                        </a:rPr>
                        <a:t>80</a:t>
                      </a:r>
                      <a:endParaRPr lang="en-AU" sz="1500" baseline="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50000"/>
                        </a:lnSpc>
                        <a:spcAft>
                          <a:spcPts val="0"/>
                        </a:spcAft>
                      </a:pPr>
                      <a:r>
                        <a:rPr lang="en-AU" sz="1500" baseline="0">
                          <a:effectLst/>
                        </a:rPr>
                        <a:t>20</a:t>
                      </a:r>
                      <a:endParaRPr lang="en-AU" sz="1500" baseline="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50000"/>
                        </a:lnSpc>
                        <a:spcAft>
                          <a:spcPts val="0"/>
                        </a:spcAft>
                      </a:pPr>
                      <a:r>
                        <a:rPr lang="en-AU" sz="1500" baseline="0">
                          <a:effectLst/>
                        </a:rPr>
                        <a:t>100</a:t>
                      </a:r>
                      <a:endParaRPr lang="en-AU" sz="1500" baseline="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51435" marR="51435" marT="0" marB="0" anchor="ctr"/>
                </a:tc>
                <a:extLst>
                  <a:ext uri="{0D108BD9-81ED-4DB2-BD59-A6C34878D82A}">
                    <a16:rowId xmlns:a16="http://schemas.microsoft.com/office/drawing/2014/main" val="4068613974"/>
                  </a:ext>
                </a:extLst>
              </a:tr>
              <a:tr h="382862">
                <a:tc>
                  <a:txBody>
                    <a:bodyPr/>
                    <a:lstStyle/>
                    <a:p>
                      <a:pPr>
                        <a:lnSpc>
                          <a:spcPct val="150000"/>
                        </a:lnSpc>
                        <a:spcAft>
                          <a:spcPts val="0"/>
                        </a:spcAft>
                      </a:pPr>
                      <a:r>
                        <a:rPr lang="en-AU" sz="1500" baseline="0" dirty="0" smtClean="0">
                          <a:effectLst/>
                        </a:rPr>
                        <a:t>Post-shift urine</a:t>
                      </a:r>
                      <a:endParaRPr lang="en-AU" sz="1500" baseline="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50000"/>
                        </a:lnSpc>
                        <a:spcAft>
                          <a:spcPts val="0"/>
                        </a:spcAft>
                      </a:pPr>
                      <a:r>
                        <a:rPr lang="en-AU" sz="1500" baseline="0">
                          <a:effectLst/>
                        </a:rPr>
                        <a:t>80</a:t>
                      </a:r>
                      <a:endParaRPr lang="en-AU" sz="1500" baseline="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50000"/>
                        </a:lnSpc>
                        <a:spcAft>
                          <a:spcPts val="0"/>
                        </a:spcAft>
                      </a:pPr>
                      <a:r>
                        <a:rPr lang="en-AU" sz="1500" baseline="0">
                          <a:effectLst/>
                        </a:rPr>
                        <a:t>20</a:t>
                      </a:r>
                      <a:endParaRPr lang="en-AU" sz="1500" baseline="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51435" marR="51435" marT="0" marB="0" anchor="ctr"/>
                </a:tc>
                <a:tc>
                  <a:txBody>
                    <a:bodyPr/>
                    <a:lstStyle/>
                    <a:p>
                      <a:pPr algn="ctr">
                        <a:lnSpc>
                          <a:spcPct val="150000"/>
                        </a:lnSpc>
                        <a:spcAft>
                          <a:spcPts val="0"/>
                        </a:spcAft>
                      </a:pPr>
                      <a:r>
                        <a:rPr lang="en-AU" sz="1500" baseline="0" dirty="0">
                          <a:effectLst/>
                        </a:rPr>
                        <a:t>100</a:t>
                      </a:r>
                      <a:endParaRPr lang="en-AU" sz="1500" baseline="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51435" marR="51435" marT="0" marB="0" anchor="ctr"/>
                </a:tc>
                <a:extLst>
                  <a:ext uri="{0D108BD9-81ED-4DB2-BD59-A6C34878D82A}">
                    <a16:rowId xmlns:a16="http://schemas.microsoft.com/office/drawing/2014/main" val="3645334942"/>
                  </a:ext>
                </a:extLst>
              </a:tr>
            </a:tbl>
          </a:graphicData>
        </a:graphic>
      </p:graphicFrame>
      <p:sp>
        <p:nvSpPr>
          <p:cNvPr id="5" name="Rectangle 1"/>
          <p:cNvSpPr>
            <a:spLocks noChangeArrowheads="1"/>
          </p:cNvSpPr>
          <p:nvPr/>
        </p:nvSpPr>
        <p:spPr bwMode="auto">
          <a:xfrm>
            <a:off x="1" y="901743"/>
            <a:ext cx="138564"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124" charset="-128"/>
              <a:cs typeface="+mn-cs"/>
            </a:endParaRPr>
          </a:p>
        </p:txBody>
      </p:sp>
    </p:spTree>
    <p:extLst>
      <p:ext uri="{BB962C8B-B14F-4D97-AF65-F5344CB8AC3E}">
        <p14:creationId xmlns:p14="http://schemas.microsoft.com/office/powerpoint/2010/main" val="21489901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57251"/>
            <a:ext cx="7886700" cy="994172"/>
          </a:xfrm>
        </p:spPr>
        <p:txBody>
          <a:bodyPr>
            <a:normAutofit fontScale="90000"/>
          </a:bodyPr>
          <a:lstStyle/>
          <a:p>
            <a:r>
              <a:rPr lang="en-AU" dirty="0" smtClean="0"/>
              <a:t>Demographic/work history/respiratory symptoms</a:t>
            </a:r>
            <a:endParaRPr lang="en-AU" dirty="0"/>
          </a:p>
        </p:txBody>
      </p:sp>
      <p:sp>
        <p:nvSpPr>
          <p:cNvPr id="3" name="Content Placeholder 2"/>
          <p:cNvSpPr>
            <a:spLocks noGrp="1"/>
          </p:cNvSpPr>
          <p:nvPr>
            <p:ph idx="1"/>
          </p:nvPr>
        </p:nvSpPr>
        <p:spPr>
          <a:xfrm>
            <a:off x="628650" y="2153413"/>
            <a:ext cx="7886700" cy="3700034"/>
          </a:xfrm>
        </p:spPr>
        <p:txBody>
          <a:bodyPr/>
          <a:lstStyle/>
          <a:p>
            <a:r>
              <a:rPr lang="en-AU" dirty="0" smtClean="0"/>
              <a:t>Underground miners</a:t>
            </a:r>
          </a:p>
          <a:p>
            <a:r>
              <a:rPr lang="en-AU" dirty="0" smtClean="0"/>
              <a:t>Fewer years overall working in the mining industry (7.8 v 12.5 years)</a:t>
            </a:r>
          </a:p>
          <a:p>
            <a:r>
              <a:rPr lang="en-AU" dirty="0" smtClean="0"/>
              <a:t>Higher systolic blood pressure (142.6 mmHg v 135.5 mmHg)</a:t>
            </a:r>
            <a:endParaRPr lang="en-AU" dirty="0"/>
          </a:p>
          <a:p>
            <a:r>
              <a:rPr lang="en-AU" dirty="0" smtClean="0"/>
              <a:t>More current smokers (37.5% v 15%) but difference not statistically significant</a:t>
            </a:r>
          </a:p>
          <a:p>
            <a:endParaRPr lang="en-AU" dirty="0"/>
          </a:p>
          <a:p>
            <a:r>
              <a:rPr lang="en-AU" dirty="0" smtClean="0"/>
              <a:t>No other statistically significant differences between the groups</a:t>
            </a:r>
          </a:p>
          <a:p>
            <a:endParaRPr lang="en-AU" dirty="0" smtClean="0"/>
          </a:p>
          <a:p>
            <a:r>
              <a:rPr lang="en-AU" dirty="0" smtClean="0"/>
              <a:t>85% of underground and 81% of above ground miners overweight or obese.</a:t>
            </a:r>
            <a:endParaRPr lang="en-AU" dirty="0"/>
          </a:p>
        </p:txBody>
      </p:sp>
    </p:spTree>
    <p:extLst>
      <p:ext uri="{BB962C8B-B14F-4D97-AF65-F5344CB8AC3E}">
        <p14:creationId xmlns:p14="http://schemas.microsoft.com/office/powerpoint/2010/main" val="1893074568"/>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47aadd75-fb41-49d7-866d-414b51aa1b7e" ContentTypeId="0x0101000AC6246A9CD2FC45B52DC6FEC0F0AAAA"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OurDocsIsRecordsDocument xmlns="dce3ed02-b0cd-470d-9119-e5f1a2533a21">false</OurDocsIsRecordsDocument>
    <OurDocsDataStore xmlns="dce3ed02-b0cd-470d-9119-e5f1a2533a21">Central</OurDocsDataStore>
    <OurDocsDocId xmlns="dce3ed02-b0cd-470d-9119-e5f1a2533a21">002758.safety.comms</OurDocsDocId>
    <OurDocsVersionCreatedBy xmlns="dce3ed02-b0cd-470d-9119-e5f1a2533a21">MITWYNA</OurDocsVersionCreatedBy>
    <OurDocsIsLocked xmlns="dce3ed02-b0cd-470d-9119-e5f1a2533a21">false</OurDocsIsLocked>
    <OurDocsDocumentType xmlns="dce3ed02-b0cd-470d-9119-e5f1a2533a21">Corporate Policy</OurDocsDocumentType>
    <OurDocsFileNumbers xmlns="dce3ed02-b0cd-470d-9119-e5f1a2533a21">A0571/200906</OurDocsFileNumbers>
    <OurDocsLockedOnBehalfOf xmlns="dce3ed02-b0cd-470d-9119-e5f1a2533a21" xsi:nil="true"/>
    <OurDocsDocumentDate xmlns="dce3ed02-b0cd-470d-9119-e5f1a2533a21">2019-07-29T16:00:00+00:00</OurDocsDocumentDate>
    <OurDocsVersionCreatedAt xmlns="dce3ed02-b0cd-470d-9119-e5f1a2533a21">2019-07-30T06:48:41+00:00</OurDocsVersionCreatedAt>
    <OurDocsReleaseClassification xmlns="dce3ed02-b0cd-470d-9119-e5f1a2533a21">Departmental Use Only</OurDocsReleaseClassification>
    <OurDocsTitle xmlns="dce3ed02-b0cd-470d-9119-e5f1a2533a21">MS - nDPM- 2019 -  Exposure to nDPM</OurDocsTitle>
    <OurDocsLocation xmlns="dce3ed02-b0cd-470d-9119-e5f1a2533a21">Perth</OurDocsLocation>
    <OurDocsDescription xmlns="dce3ed02-b0cd-470d-9119-e5f1a2533a21">Approved - Toolbox presentation - Alison Reid
Formerly Central/002756.safety.comms/1
Formerly Central/002757.safety.comms/1</OurDocsDescription>
    <OurDocsVersionReason xmlns="dce3ed02-b0cd-470d-9119-e5f1a2533a21" xsi:nil="true"/>
    <OurDocsAuthor xmlns="dce3ed02-b0cd-470d-9119-e5f1a2533a21">Tracy Wynands</OurDocsAuthor>
    <OurDocsLockedBy xmlns="dce3ed02-b0cd-470d-9119-e5f1a2533a21" xsi:nil="true"/>
    <OurDocsLockedOn xmlns="dce3ed02-b0cd-470d-9119-e5f1a2533a21" xsi:nil="true"/>
    <OurDocsVersionNumber xmlns="dce3ed02-b0cd-470d-9119-e5f1a2533a21">1</OurDocsVersionNumber>
    <OurDocsDocumentSource xmlns="dce3ed02-b0cd-470d-9119-e5f1a2533a21">Internal</OurDocsDocumentSource>
  </documentManagement>
</p:properties>
</file>

<file path=customXml/item4.xml><?xml version="1.0" encoding="utf-8"?>
<ct:contentTypeSchema xmlns:ct="http://schemas.microsoft.com/office/2006/metadata/contentType" xmlns:ma="http://schemas.microsoft.com/office/2006/metadata/properties/metaAttributes" ct:_="" ma:_="" ma:contentTypeName="OurDocs Document" ma:contentTypeID="0x0101000AC6246A9CD2FC45B52DC6FEC0F0AAAA00BA93749351D2F843A36296955CF57A87" ma:contentTypeVersion="16" ma:contentTypeDescription="Create a new document." ma:contentTypeScope="" ma:versionID="c4ef73400446e57c930e0ecafee92863">
  <xsd:schema xmlns:xsd="http://www.w3.org/2001/XMLSchema" xmlns:xs="http://www.w3.org/2001/XMLSchema" xmlns:p="http://schemas.microsoft.com/office/2006/metadata/properties" xmlns:ns2="dce3ed02-b0cd-470d-9119-e5f1a2533a21" targetNamespace="http://schemas.microsoft.com/office/2006/metadata/properties" ma:root="true" ma:fieldsID="5d031b32c981ffdabdc09817a45c8b8d" ns2:_="">
    <xsd:import namespace="dce3ed02-b0cd-470d-9119-e5f1a2533a21"/>
    <xsd:element name="properties">
      <xsd:complexType>
        <xsd:sequence>
          <xsd:element name="documentManagement">
            <xsd:complexType>
              <xsd:all>
                <xsd:element ref="ns2:OurDocsDataStore"/>
                <xsd:element ref="ns2:OurDocsDocId"/>
                <xsd:element ref="ns2:OurDocsVersionNumber"/>
                <xsd:element ref="ns2:OurDocsIsRecordsDocument" minOccurs="0"/>
                <xsd:element ref="ns2:OurDocsIsLocked" minOccurs="0"/>
                <xsd:element ref="ns2:OurDocsTitle" minOccurs="0"/>
                <xsd:element ref="ns2:OurDocsDescription" minOccurs="0"/>
                <xsd:element ref="ns2:OurDocsAuthor" minOccurs="0"/>
                <xsd:element ref="ns2:OurDocsLocation" minOccurs="0"/>
                <xsd:element ref="ns2:OurDocsReleaseClassification" minOccurs="0"/>
                <xsd:element ref="ns2:OurDocsDocumentType" minOccurs="0"/>
                <xsd:element ref="ns2:OurDocsDocumentDate" minOccurs="0"/>
                <xsd:element ref="ns2:OurDocsDocumentSource" minOccurs="0"/>
                <xsd:element ref="ns2:OurDocsFileNumbers" minOccurs="0"/>
                <xsd:element ref="ns2:OurDocsLockedBy" minOccurs="0"/>
                <xsd:element ref="ns2:OurDocsLockedOnBehalfOf" minOccurs="0"/>
                <xsd:element ref="ns2:OurDocsLockedOn" minOccurs="0"/>
                <xsd:element ref="ns2:OurDocsVersionCreatedBy" minOccurs="0"/>
                <xsd:element ref="ns2:OurDocsVersionCreatedAt" minOccurs="0"/>
                <xsd:element ref="ns2:OurDocsVersionReas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e3ed02-b0cd-470d-9119-e5f1a2533a21" elementFormDefault="qualified">
    <xsd:import namespace="http://schemas.microsoft.com/office/2006/documentManagement/types"/>
    <xsd:import namespace="http://schemas.microsoft.com/office/infopath/2007/PartnerControls"/>
    <xsd:element name="OurDocsDataStore" ma:index="8" ma:displayName="DataStore" ma:internalName="OurDocsDataStore">
      <xsd:simpleType>
        <xsd:restriction base="dms:Text"/>
      </xsd:simpleType>
    </xsd:element>
    <xsd:element name="OurDocsDocId" ma:index="9" ma:displayName="DocId" ma:internalName="OurDocsDocId">
      <xsd:simpleType>
        <xsd:restriction base="dms:Text"/>
      </xsd:simpleType>
    </xsd:element>
    <xsd:element name="OurDocsVersionNumber" ma:index="10" ma:displayName="VersionNumber" ma:internalName="OurDocsVersionNumber">
      <xsd:simpleType>
        <xsd:restriction base="dms:Text"/>
      </xsd:simpleType>
    </xsd:element>
    <xsd:element name="OurDocsIsRecordsDocument" ma:index="11" nillable="true" ma:displayName="IsRecordsDocument" ma:internalName="OurDocsIsRecordsDocument">
      <xsd:simpleType>
        <xsd:restriction base="dms:Boolean"/>
      </xsd:simpleType>
    </xsd:element>
    <xsd:element name="OurDocsIsLocked" ma:index="12" nillable="true" ma:displayName="IsLocked" ma:internalName="OurDocsIsLocked">
      <xsd:simpleType>
        <xsd:restriction base="dms:Boolean"/>
      </xsd:simpleType>
    </xsd:element>
    <xsd:element name="OurDocsTitle" ma:index="13" nillable="true" ma:displayName="Title" ma:internalName="OurDocsTitle">
      <xsd:simpleType>
        <xsd:restriction base="dms:Text"/>
      </xsd:simpleType>
    </xsd:element>
    <xsd:element name="OurDocsDescription" ma:index="14" nillable="true" ma:displayName="Description" ma:internalName="OurDocsDescription">
      <xsd:simpleType>
        <xsd:restriction base="dms:Note">
          <xsd:maxLength value="255"/>
        </xsd:restriction>
      </xsd:simpleType>
    </xsd:element>
    <xsd:element name="OurDocsAuthor" ma:index="15" nillable="true" ma:displayName="Author" ma:internalName="OurDocsAuthor">
      <xsd:simpleType>
        <xsd:restriction base="dms:Text"/>
      </xsd:simpleType>
    </xsd:element>
    <xsd:element name="OurDocsLocation" ma:index="16" nillable="true" ma:displayName="Location" ma:internalName="OurDocsLocation">
      <xsd:simpleType>
        <xsd:restriction base="dms:Text"/>
      </xsd:simpleType>
    </xsd:element>
    <xsd:element name="OurDocsReleaseClassification" ma:index="17" nillable="true" ma:displayName="ReleaseClassification" ma:internalName="OurDocsReleaseClassification">
      <xsd:simpleType>
        <xsd:restriction base="dms:Choice">
          <xsd:enumeration value="Departmental Use Only"/>
          <xsd:enumeration value="Within Government Only"/>
          <xsd:enumeration value="Addressee Use Only"/>
          <xsd:enumeration value="Addressee and Within Government Only"/>
          <xsd:enumeration value="For Public Release"/>
          <xsd:enumeration value="UNKNOWN"/>
        </xsd:restriction>
      </xsd:simpleType>
    </xsd:element>
    <xsd:element name="OurDocsDocumentType" ma:index="18" nillable="true" ma:displayName="DocumentType" ma:format="Dropdown" ma:internalName="OurDocsDocumentType" ma:readOnly="false">
      <xsd:simpleType>
        <xsd:restriction base="dms:Choice">
          <xsd:enumeration value="Administration"/>
          <xsd:enumeration value="Agenda"/>
          <xsd:enumeration value="Appointment"/>
          <xsd:enumeration value="Briefing Note"/>
          <xsd:enumeration value="Certificate of Competency"/>
          <xsd:enumeration value="Corporate Executive"/>
          <xsd:enumeration value="Corporate Form"/>
          <xsd:enumeration value="Corporate Policy"/>
          <xsd:enumeration value="Corporate Procedure"/>
          <xsd:enumeration value="Document"/>
          <xsd:enumeration value="Email"/>
          <xsd:enumeration value="External Presentations"/>
          <xsd:enumeration value="External Published Document"/>
          <xsd:enumeration value="Facsimile"/>
          <xsd:enumeration value="File"/>
          <xsd:enumeration value="File Note"/>
          <xsd:enumeration value="Form"/>
          <xsd:enumeration value="Incident Report"/>
          <xsd:enumeration value="Internal Memo"/>
          <xsd:enumeration value="Internal Presentations"/>
          <xsd:enumeration value="Investigation Document"/>
          <xsd:enumeration value="Letter"/>
          <xsd:enumeration value="Map"/>
          <xsd:enumeration value="Memorandum"/>
          <xsd:enumeration value="Ministerial"/>
          <xsd:enumeration value="Minutes"/>
          <xsd:enumeration value="Other"/>
          <xsd:enumeration value="Permit"/>
          <xsd:enumeration value="Photos"/>
          <xsd:enumeration value="Policy"/>
          <xsd:enumeration value="Press Clipping"/>
          <xsd:enumeration value="Press Release"/>
          <xsd:enumeration value="Procurement"/>
          <xsd:enumeration value="Production Report"/>
          <xsd:enumeration value="Report"/>
          <xsd:enumeration value="Risk Management"/>
          <xsd:enumeration value="Royalty Audit"/>
          <xsd:enumeration value="Royalty Payment/Revenue"/>
          <xsd:enumeration value="Royalty Return"/>
          <xsd:enumeration value="Safety Bulletin"/>
          <xsd:enumeration value="Speech"/>
          <xsd:enumeration value="Training"/>
          <xsd:enumeration value="Web Document"/>
        </xsd:restriction>
      </xsd:simpleType>
    </xsd:element>
    <xsd:element name="OurDocsDocumentDate" ma:index="19" nillable="true" ma:displayName="DocumentDate" ma:internalName="OurDocsDocumentDate">
      <xsd:simpleType>
        <xsd:restriction base="dms:DateTime"/>
      </xsd:simpleType>
    </xsd:element>
    <xsd:element name="OurDocsDocumentSource" ma:index="20" nillable="true" ma:displayName="DocumentSource" ma:internalName="OurDocsDocumentSource">
      <xsd:simpleType>
        <xsd:restriction base="dms:Choice">
          <xsd:enumeration value="Internal"/>
          <xsd:enumeration value="External"/>
          <xsd:enumeration value="UNKNOWN"/>
        </xsd:restriction>
      </xsd:simpleType>
    </xsd:element>
    <xsd:element name="OurDocsFileNumbers" ma:index="21" nillable="true" ma:displayName="FileNumbers" ma:internalName="OurDocsFileNumbers">
      <xsd:simpleType>
        <xsd:restriction base="dms:Note">
          <xsd:maxLength value="255"/>
        </xsd:restriction>
      </xsd:simpleType>
    </xsd:element>
    <xsd:element name="OurDocsLockedBy" ma:index="22" nillable="true" ma:displayName="LockedBy" ma:internalName="OurDocsLockedBy">
      <xsd:simpleType>
        <xsd:restriction base="dms:Text"/>
      </xsd:simpleType>
    </xsd:element>
    <xsd:element name="OurDocsLockedOnBehalfOf" ma:index="23" nillable="true" ma:displayName="LockedOnBehalfOf" ma:internalName="OurDocsLockedOnBehalfOf">
      <xsd:simpleType>
        <xsd:restriction base="dms:Text"/>
      </xsd:simpleType>
    </xsd:element>
    <xsd:element name="OurDocsLockedOn" ma:index="24" nillable="true" ma:displayName="LockedOn" ma:internalName="OurDocsLockedOn">
      <xsd:simpleType>
        <xsd:restriction base="dms:DateTime"/>
      </xsd:simpleType>
    </xsd:element>
    <xsd:element name="OurDocsVersionCreatedBy" ma:index="25" nillable="true" ma:displayName="VersionCreatedBy" ma:internalName="OurDocsVersionCreatedBy">
      <xsd:simpleType>
        <xsd:restriction base="dms:Text"/>
      </xsd:simpleType>
    </xsd:element>
    <xsd:element name="OurDocsVersionCreatedAt" ma:index="26" nillable="true" ma:displayName="VersionCreatedAt" ma:internalName="OurDocsVersionCreatedAt">
      <xsd:simpleType>
        <xsd:restriction base="dms:DateTime"/>
      </xsd:simpleType>
    </xsd:element>
    <xsd:element name="OurDocsVersionReason" ma:index="27" nillable="true" ma:displayName="VersionReason" ma:internalName="OurDocsVersionReas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9F147FD-0BDE-4C72-8CE7-42DA872ACAE7}">
  <ds:schemaRefs>
    <ds:schemaRef ds:uri="Microsoft.SharePoint.Taxonomy.ContentTypeSync"/>
  </ds:schemaRefs>
</ds:datastoreItem>
</file>

<file path=customXml/itemProps2.xml><?xml version="1.0" encoding="utf-8"?>
<ds:datastoreItem xmlns:ds="http://schemas.openxmlformats.org/officeDocument/2006/customXml" ds:itemID="{272C1078-9C5E-4285-89F2-EB90CFD16C33}">
  <ds:schemaRefs>
    <ds:schemaRef ds:uri="http://schemas.microsoft.com/sharepoint/v3/contenttype/forms"/>
  </ds:schemaRefs>
</ds:datastoreItem>
</file>

<file path=customXml/itemProps3.xml><?xml version="1.0" encoding="utf-8"?>
<ds:datastoreItem xmlns:ds="http://schemas.openxmlformats.org/officeDocument/2006/customXml" ds:itemID="{853D9A20-CA18-4B9E-9133-BDE91CECFDBA}">
  <ds:schemaRefs>
    <ds:schemaRef ds:uri="http://purl.org/dc/terms/"/>
    <ds:schemaRef ds:uri="http://schemas.microsoft.com/office/2006/metadata/properties"/>
    <ds:schemaRef ds:uri="http://schemas.microsoft.com/office/2006/documentManagement/types"/>
    <ds:schemaRef ds:uri="http://purl.org/dc/elements/1.1/"/>
    <ds:schemaRef ds:uri="http://purl.org/dc/dcmitype/"/>
    <ds:schemaRef ds:uri="http://schemas.microsoft.com/office/infopath/2007/PartnerControls"/>
    <ds:schemaRef ds:uri="http://schemas.openxmlformats.org/package/2006/metadata/core-properties"/>
    <ds:schemaRef ds:uri="dce3ed02-b0cd-470d-9119-e5f1a2533a21"/>
    <ds:schemaRef ds:uri="http://www.w3.org/XML/1998/namespace"/>
  </ds:schemaRefs>
</ds:datastoreItem>
</file>

<file path=customXml/itemProps4.xml><?xml version="1.0" encoding="utf-8"?>
<ds:datastoreItem xmlns:ds="http://schemas.openxmlformats.org/officeDocument/2006/customXml" ds:itemID="{92F9423B-B02A-4417-AED1-9ACCB346AC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e3ed02-b0cd-470d-9119-e5f1a2533a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3489</TotalTime>
  <Words>2943</Words>
  <Application>Microsoft Office PowerPoint</Application>
  <PresentationFormat>On-screen Show (4:3)</PresentationFormat>
  <Paragraphs>525</Paragraphs>
  <Slides>28</Slides>
  <Notes>14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DengXian</vt:lpstr>
      <vt:lpstr>ＭＳ Ｐゴシック</vt:lpstr>
      <vt:lpstr>Arial</vt:lpstr>
      <vt:lpstr>Calibri</vt:lpstr>
      <vt:lpstr>Calibri Light</vt:lpstr>
      <vt:lpstr>Times New Roman</vt:lpstr>
      <vt:lpstr>Blank Presentation</vt:lpstr>
      <vt:lpstr>2_Office Theme</vt:lpstr>
      <vt:lpstr>PowerPoint Presentation</vt:lpstr>
      <vt:lpstr>PowerPoint Presentation</vt:lpstr>
      <vt:lpstr>PowerPoint Presentation</vt:lpstr>
      <vt:lpstr>Aims  </vt:lpstr>
      <vt:lpstr>Methods</vt:lpstr>
      <vt:lpstr>Tests</vt:lpstr>
      <vt:lpstr>Materials and Methods – DNA Methylation</vt:lpstr>
      <vt:lpstr>Number of participants who completed tests</vt:lpstr>
      <vt:lpstr>Demographic/work history/respiratory symptoms</vt:lpstr>
      <vt:lpstr>Levels of exposure between underground and surface miners</vt:lpstr>
      <vt:lpstr>Highest exposures by job type.</vt:lpstr>
      <vt:lpstr>Cross shift changes in lung function – Forced Expiratory Volume in 1 second</vt:lpstr>
      <vt:lpstr>Cross shift changes in lung function – Forced Vital Capacity</vt:lpstr>
      <vt:lpstr>Cross shift changes in lung function – FV1/FVC</vt:lpstr>
      <vt:lpstr>Cross shift changes in lung function</vt:lpstr>
      <vt:lpstr>Cross shift changes in lung function by type of exposure</vt:lpstr>
      <vt:lpstr>Pre-and post-shift urinary 1-AP and 1-OHP by smoking status</vt:lpstr>
      <vt:lpstr>Comparisons of pre- and post-shift 1-AP and 1-OHP </vt:lpstr>
      <vt:lpstr>Association@ between 1-AP &amp; 1-OHP and type of exposure~</vt:lpstr>
      <vt:lpstr>Results: DNA Methylation</vt:lpstr>
      <vt:lpstr>Results: Differentially Methylated Regions</vt:lpstr>
      <vt:lpstr>Results: Gene Set Enrichment Analysis</vt:lpstr>
      <vt:lpstr>Discussion - summary of main findings</vt:lpstr>
      <vt:lpstr>Lung function declines across the shift</vt:lpstr>
      <vt:lpstr>Urinary biomarkers</vt:lpstr>
      <vt:lpstr>DNA Methylation</vt:lpstr>
      <vt:lpstr>Conclusion</vt:lpstr>
      <vt:lpstr>Acknowledgements</vt:lpstr>
    </vt:vector>
  </TitlesOfParts>
  <Company>G5</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 - nDPM- 2019 -  Exposure to nDPM</dc:title>
  <dc:subject>Toolbox presentation - Alison Reid
Formerly Central/002756.safety.comms/1
Formerly Central/002757.safety.comms/1</dc:subject>
  <dc:creator>Tracy Wynands</dc:creator>
  <cp:keywords>DocSrc=Internal&lt;!&gt;VersionNo=2&lt;!&gt;VersionBy=Su.HO&lt;!&gt;VersionDate=08/11/2012&lt;!&gt;Branch=&lt;!&gt;Division=&lt;!&gt;Section=&lt;!&gt;LockedBy=&lt;!&gt;LockedOn=&lt;!&gt;LockedBehalfof=</cp:keywords>
  <dc:description>FileNo=A0571/200906&lt;!&gt;Site=PERTH&lt;!&gt;MDNo=&lt;!&gt;DocType=Corporate Policy&lt;!&gt;DocSec=RS\current&lt;!&gt;Owner=manual.manager&lt;!&gt;Filename=001276V02.Manual.Manager.ppt&lt;!&gt;Project=&lt;!&gt;Group=&lt;!&gt;SecType=Departmental Use Only</dc:description>
  <cp:lastModifiedBy>CHEAN, Wei</cp:lastModifiedBy>
  <cp:revision>314</cp:revision>
  <cp:lastPrinted>2019-05-23T02:40:17Z</cp:lastPrinted>
  <dcterms:created xsi:type="dcterms:W3CDTF">2011-01-21T07:01:17Z</dcterms:created>
  <dcterms:modified xsi:type="dcterms:W3CDTF">2019-08-13T02:17:11Z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ite">
    <vt:lpwstr>PERTH</vt:lpwstr>
  </property>
  <property fmtid="{D5CDD505-2E9C-101B-9397-08002B2CF9AE}" pid="3" name="SecType">
    <vt:lpwstr>Departmental Use Only</vt:lpwstr>
  </property>
  <property fmtid="{D5CDD505-2E9C-101B-9397-08002B2CF9AE}" pid="4" name="Manual_Owner_id">
    <vt:lpwstr>MP090079</vt:lpwstr>
  </property>
  <property fmtid="{D5CDD505-2E9C-101B-9397-08002B2CF9AE}" pid="5" name="Manual_Owner">
    <vt:lpwstr>Manager Safety Communications - Business Development</vt:lpwstr>
  </property>
  <property fmtid="{D5CDD505-2E9C-101B-9397-08002B2CF9AE}" pid="6" name="Manual_Contact_ID">
    <vt:lpwstr>MP090079</vt:lpwstr>
  </property>
  <property fmtid="{D5CDD505-2E9C-101B-9397-08002B2CF9AE}" pid="7" name="Manual_Contact">
    <vt:lpwstr>Manager Safety Communications - Business Development</vt:lpwstr>
  </property>
  <property fmtid="{D5CDD505-2E9C-101B-9397-08002B2CF9AE}" pid="8" name="ContentTypeId">
    <vt:lpwstr>0x0101000AC6246A9CD2FC45B52DC6FEC0F0AAAA00BA93749351D2F843A36296955CF57A87</vt:lpwstr>
  </property>
  <property fmtid="{D5CDD505-2E9C-101B-9397-08002B2CF9AE}" pid="9" name="DataStore">
    <vt:lpwstr>Central</vt:lpwstr>
  </property>
</Properties>
</file>